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9"/>
  </p:notesMasterIdLst>
  <p:sldIdLst>
    <p:sldId id="256" r:id="rId2"/>
    <p:sldId id="271" r:id="rId3"/>
    <p:sldId id="260" r:id="rId4"/>
    <p:sldId id="263" r:id="rId5"/>
    <p:sldId id="265" r:id="rId6"/>
    <p:sldId id="266" r:id="rId7"/>
    <p:sldId id="257" r:id="rId8"/>
    <p:sldId id="261" r:id="rId9"/>
    <p:sldId id="262" r:id="rId10"/>
    <p:sldId id="259" r:id="rId11"/>
    <p:sldId id="258" r:id="rId12"/>
    <p:sldId id="270" r:id="rId13"/>
    <p:sldId id="267" r:id="rId14"/>
    <p:sldId id="268" r:id="rId15"/>
    <p:sldId id="269" r:id="rId16"/>
    <p:sldId id="273"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7" d="100"/>
          <a:sy n="47" d="100"/>
        </p:scale>
        <p:origin x="4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39488-120F-4666-80F5-8908BA9190E2}"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D7E3F-3D3A-40E2-9953-78ABF1440E45}" type="slidenum">
              <a:rPr lang="en-US" smtClean="0"/>
              <a:t>‹#›</a:t>
            </a:fld>
            <a:endParaRPr lang="en-US"/>
          </a:p>
        </p:txBody>
      </p:sp>
    </p:spTree>
    <p:extLst>
      <p:ext uri="{BB962C8B-B14F-4D97-AF65-F5344CB8AC3E}">
        <p14:creationId xmlns:p14="http://schemas.microsoft.com/office/powerpoint/2010/main" val="400700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B769D-6065-4138-A875-77DDBBE9AAE7}"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409461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38AFBD-037A-428C-AD5A-0BD8D2077331}"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38602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19F3C7-5785-42A0-9D0F-60867EEA96B3}"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085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65DEA7-2E18-48ED-B487-5DE42668620E}"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211266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B84068-A9D4-4B03-87BA-F6636A00B7A4}"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332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B91AD-4E84-4507-8F28-CC6B7474C32C}"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348700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AF81C6-9F1C-4642-A136-337459704EB2}"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177577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D8C394-D48F-4D44-A2D7-A1F371B2D775}"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286033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A63E1-3C86-451C-BB8B-9B2501ED469A}"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12736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86C3A7-E714-46E1-B8B6-F6DEBEB233D2}"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78302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058033-7E38-44D8-91DD-29C35329ED7C}" type="datetime1">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25617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D1A010-A36A-443C-B849-C43D08C2D7EB}" type="datetime1">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121743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68DDCF-F210-470C-9BE8-42C0831E7576}" type="datetime1">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262874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126EC-AA2D-4AF4-840D-AC90DAA94387}" type="datetime1">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339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5F0DA1-6D75-47F2-B318-2A0DF10CD0D8}" type="datetime1">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E3D7D-B19D-4401-A701-AC6955DE58B9}" type="slidenum">
              <a:rPr lang="en-US" smtClean="0"/>
              <a:t>‹#›</a:t>
            </a:fld>
            <a:endParaRPr lang="en-US"/>
          </a:p>
        </p:txBody>
      </p:sp>
    </p:spTree>
    <p:extLst>
      <p:ext uri="{BB962C8B-B14F-4D97-AF65-F5344CB8AC3E}">
        <p14:creationId xmlns:p14="http://schemas.microsoft.com/office/powerpoint/2010/main" val="401817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E3D7D-B19D-4401-A701-AC6955DE58B9}" type="slidenum">
              <a:rPr lang="en-US" smtClean="0"/>
              <a:t>‹#›</a:t>
            </a:fld>
            <a:endParaRPr lang="en-US"/>
          </a:p>
        </p:txBody>
      </p:sp>
      <p:sp>
        <p:nvSpPr>
          <p:cNvPr id="5" name="Date Placeholder 4"/>
          <p:cNvSpPr>
            <a:spLocks noGrp="1"/>
          </p:cNvSpPr>
          <p:nvPr>
            <p:ph type="dt" sz="half" idx="10"/>
          </p:nvPr>
        </p:nvSpPr>
        <p:spPr/>
        <p:txBody>
          <a:bodyPr/>
          <a:lstStyle/>
          <a:p>
            <a:fld id="{3FCA9C8D-DB37-4E6B-9DF6-C9A68A0CF31C}" type="datetime1">
              <a:rPr lang="en-US" smtClean="0"/>
              <a:t>4/18/2022</a:t>
            </a:fld>
            <a:endParaRPr lang="en-US"/>
          </a:p>
        </p:txBody>
      </p:sp>
    </p:spTree>
    <p:extLst>
      <p:ext uri="{BB962C8B-B14F-4D97-AF65-F5344CB8AC3E}">
        <p14:creationId xmlns:p14="http://schemas.microsoft.com/office/powerpoint/2010/main" val="200574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8FEA56-2A13-4CEE-8142-BCDBD7E7493E}" type="datetime1">
              <a:rPr lang="en-US" smtClean="0"/>
              <a:t>4/18/2022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FE3D7D-B19D-4401-A701-AC6955DE58B9}" type="slidenum">
              <a:rPr lang="en-US" smtClean="0"/>
              <a:t>‹#›</a:t>
            </a:fld>
            <a:endParaRPr lang="en-US"/>
          </a:p>
        </p:txBody>
      </p:sp>
    </p:spTree>
    <p:extLst>
      <p:ext uri="{BB962C8B-B14F-4D97-AF65-F5344CB8AC3E}">
        <p14:creationId xmlns:p14="http://schemas.microsoft.com/office/powerpoint/2010/main" val="22272892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dglossary.org/demonstration-of-learn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2.xml"/><Relationship Id="rId4" Type="http://schemas.openxmlformats.org/officeDocument/2006/relationships/image" Target="../media/image14.jfi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M0dmKTD9-2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s://wida.wisc.edu/sites/default/files/resource/access-paper-sample-items/ACCESS-Paper-Sample-Items-Gr-6-8-Tr-BC-Reading.pdf" TargetMode="External"/><Relationship Id="rId3" Type="http://schemas.openxmlformats.org/officeDocument/2006/relationships/hyperlink" Target="https://wida.wisc.edu/sites/default/files/resource/access-paper-sample-items/ACCESS-Paper-Sample-Item-Gr-1-Tr-A-Speaking.pdf" TargetMode="External"/><Relationship Id="rId7" Type="http://schemas.openxmlformats.org/officeDocument/2006/relationships/hyperlink" Target="https://wida.wisc.edu/sites/default/files/resource/access-paper-sample-items/ACCESS-Paper-Sample-Items-Gr-4-5-Tr-BC-Writing.pdf" TargetMode="Externa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hyperlink" Target="https://wida.wisc.edu/sites/default/files/resource/access-paper-sample-items/ACCESS-Paper-Sample-Items-Gr-4-5-Tr-BC-Reading.pdf" TargetMode="External"/><Relationship Id="rId5" Type="http://schemas.openxmlformats.org/officeDocument/2006/relationships/hyperlink" Target="https://wida.wisc.edu/assess/access/preparing-students/practice" TargetMode="External"/><Relationship Id="rId4" Type="http://schemas.openxmlformats.org/officeDocument/2006/relationships/hyperlink" Target="https://wida.wisc.edu/sites/default/files/resource/access-paper-sample-items/ACCESS-Paper-Sample-Items-Gr-2-Tr-A-Reading.pdf" TargetMode="External"/><Relationship Id="rId9" Type="http://schemas.openxmlformats.org/officeDocument/2006/relationships/hyperlink" Target="https://wida.wisc.edu/sites/default/files/resource/access-paper-sample-items/ACCESS-Paper-Sample-Item-Gr-9-12-Tr-BC-Writing.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04533"/>
            <a:ext cx="9186863" cy="2260661"/>
          </a:xfrm>
        </p:spPr>
        <p:txBody>
          <a:bodyPr/>
          <a:lstStyle/>
          <a:p>
            <a:pPr algn="ctr"/>
            <a:r>
              <a:rPr lang="en-US" sz="6600" dirty="0">
                <a:solidFill>
                  <a:schemeClr val="tx1"/>
                </a:solidFill>
                <a:latin typeface="Arial" panose="020B0604020202020204" pitchFamily="34" charset="0"/>
                <a:cs typeface="Arial" panose="020B0604020202020204" pitchFamily="34" charset="0"/>
              </a:rPr>
              <a:t>Review of Assessments for ELLs</a:t>
            </a:r>
          </a:p>
        </p:txBody>
      </p:sp>
      <p:sp>
        <p:nvSpPr>
          <p:cNvPr id="3" name="Subtitle 2"/>
          <p:cNvSpPr>
            <a:spLocks noGrp="1"/>
          </p:cNvSpPr>
          <p:nvPr>
            <p:ph type="subTitle" idx="1"/>
          </p:nvPr>
        </p:nvSpPr>
        <p:spPr>
          <a:xfrm>
            <a:off x="-242888" y="4908083"/>
            <a:ext cx="12558713" cy="1096899"/>
          </a:xfrm>
          <a:solidFill>
            <a:schemeClr val="accent1">
              <a:lumMod val="40000"/>
              <a:lumOff val="60000"/>
            </a:schemeClr>
          </a:solidFill>
        </p:spPr>
        <p:txBody>
          <a:bodyPr>
            <a:normAutofit/>
          </a:bodyPr>
          <a:lstStyle/>
          <a:p>
            <a:pPr algn="ctr"/>
            <a:r>
              <a:rPr lang="en-US" sz="2400" b="1" dirty="0">
                <a:solidFill>
                  <a:schemeClr val="tx1"/>
                </a:solidFill>
                <a:latin typeface="Arial" panose="020B0604020202020204" pitchFamily="34" charset="0"/>
                <a:cs typeface="Arial" panose="020B0604020202020204" pitchFamily="34" charset="0"/>
              </a:rPr>
              <a:t>Lisa Tucker</a:t>
            </a:r>
          </a:p>
          <a:p>
            <a:pPr algn="ctr"/>
            <a:r>
              <a:rPr lang="en-US" sz="2400" b="1" dirty="0">
                <a:solidFill>
                  <a:schemeClr val="tx1"/>
                </a:solidFill>
                <a:latin typeface="Arial" panose="020B0604020202020204" pitchFamily="34" charset="0"/>
                <a:cs typeface="Arial" panose="020B0604020202020204" pitchFamily="34" charset="0"/>
              </a:rPr>
              <a:t>Okaloosa County School District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8271"/>
          <a:stretch/>
        </p:blipFill>
        <p:spPr>
          <a:xfrm>
            <a:off x="3371850" y="437625"/>
            <a:ext cx="4071938" cy="1576913"/>
          </a:xfrm>
          <a:prstGeom prst="rect">
            <a:avLst/>
          </a:prstGeom>
        </p:spPr>
      </p:pic>
      <p:sp>
        <p:nvSpPr>
          <p:cNvPr id="6" name="Slide Number Placeholder 5">
            <a:extLst>
              <a:ext uri="{FF2B5EF4-FFF2-40B4-BE49-F238E27FC236}">
                <a16:creationId xmlns:a16="http://schemas.microsoft.com/office/drawing/2014/main" id="{0B875FAB-B3CF-4A46-A0CA-DB7973240991}"/>
              </a:ext>
            </a:extLst>
          </p:cNvPr>
          <p:cNvSpPr>
            <a:spLocks noGrp="1"/>
          </p:cNvSpPr>
          <p:nvPr>
            <p:ph type="sldNum" sz="quarter" idx="12"/>
          </p:nvPr>
        </p:nvSpPr>
        <p:spPr/>
        <p:txBody>
          <a:bodyPr/>
          <a:lstStyle/>
          <a:p>
            <a:fld id="{4AFE3D7D-B19D-4401-A701-AC6955DE58B9}" type="slidenum">
              <a:rPr lang="en-US" smtClean="0"/>
              <a:t>1</a:t>
            </a:fld>
            <a:endParaRPr lang="en-US"/>
          </a:p>
        </p:txBody>
      </p:sp>
    </p:spTree>
    <p:extLst>
      <p:ext uri="{BB962C8B-B14F-4D97-AF65-F5344CB8AC3E}">
        <p14:creationId xmlns:p14="http://schemas.microsoft.com/office/powerpoint/2010/main" val="10463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US" sz="4400" dirty="0">
                <a:solidFill>
                  <a:schemeClr val="tx1"/>
                </a:solidFill>
              </a:rPr>
              <a:t>Summative Assessment</a:t>
            </a:r>
          </a:p>
        </p:txBody>
      </p:sp>
      <p:sp>
        <p:nvSpPr>
          <p:cNvPr id="3" name="Content Placeholder 2"/>
          <p:cNvSpPr>
            <a:spLocks noGrp="1"/>
          </p:cNvSpPr>
          <p:nvPr>
            <p:ph idx="1"/>
          </p:nvPr>
        </p:nvSpPr>
        <p:spPr>
          <a:xfrm>
            <a:off x="391583" y="2174876"/>
            <a:ext cx="10495492" cy="4434764"/>
          </a:xfrm>
        </p:spPr>
        <p:txBody>
          <a:bodyPr>
            <a:normAutofit lnSpcReduction="10000"/>
          </a:bodyPr>
          <a:lstStyle/>
          <a:p>
            <a:pPr marL="0" indent="0">
              <a:buNone/>
            </a:pPr>
            <a:r>
              <a:rPr lang="en-US" sz="2400" b="1" dirty="0">
                <a:solidFill>
                  <a:schemeClr val="tx1"/>
                </a:solidFill>
                <a:latin typeface="Arial" panose="020B0604020202020204" pitchFamily="34" charset="0"/>
                <a:cs typeface="Arial" panose="020B0604020202020204" pitchFamily="34" charset="0"/>
              </a:rPr>
              <a:t>Summative assessment</a:t>
            </a:r>
            <a:r>
              <a:rPr lang="en-US" sz="2400" dirty="0">
                <a:solidFill>
                  <a:schemeClr val="tx1"/>
                </a:solidFill>
                <a:latin typeface="Arial" panose="020B0604020202020204" pitchFamily="34" charset="0"/>
                <a:cs typeface="Arial" panose="020B0604020202020204" pitchFamily="34" charset="0"/>
              </a:rPr>
              <a:t>  occurs at the end of key segments in a learning cycle or the end of the learning process.  </a:t>
            </a:r>
          </a:p>
          <a:p>
            <a:endParaRPr lang="en-US" sz="2400"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 goal of summative assessment is to </a:t>
            </a:r>
            <a:r>
              <a:rPr lang="en-US" i="1" dirty="0">
                <a:solidFill>
                  <a:schemeClr val="tx1"/>
                </a:solidFill>
                <a:latin typeface="Arial" panose="020B0604020202020204" pitchFamily="34" charset="0"/>
                <a:cs typeface="Arial" panose="020B0604020202020204" pitchFamily="34" charset="0"/>
              </a:rPr>
              <a:t>evaluate student learning</a:t>
            </a:r>
            <a:r>
              <a:rPr lang="en-US" dirty="0">
                <a:solidFill>
                  <a:schemeClr val="tx1"/>
                </a:solidFill>
                <a:latin typeface="Arial" panose="020B0604020202020204" pitchFamily="34" charset="0"/>
                <a:cs typeface="Arial" panose="020B0604020202020204" pitchFamily="34" charset="0"/>
              </a:rPr>
              <a:t> at the end of an instructional unit by comparing it against some standard or benchmark.</a:t>
            </a:r>
          </a:p>
          <a:p>
            <a:r>
              <a:rPr lang="en-US" dirty="0">
                <a:solidFill>
                  <a:schemeClr val="tx1"/>
                </a:solidFill>
                <a:latin typeface="Arial" panose="020B0604020202020204" pitchFamily="34" charset="0"/>
                <a:cs typeface="Arial" panose="020B0604020202020204" pitchFamily="34" charset="0"/>
              </a:rPr>
              <a:t>Summative assessments are given at the conclusion of a specific instructional period, and therefore they are generally evaluative, rather than diagnostic—i.e., they are more appropriately used to determine learning progress and achievement, evaluate the effectiveness of educational programs, measure progress toward improvement goals, or make course-placement decisions, among other possible applications.</a:t>
            </a:r>
          </a:p>
          <a:p>
            <a:endParaRPr lang="en-US" sz="2400" dirty="0">
              <a:solidFill>
                <a:schemeClr val="tx1"/>
              </a:solidFill>
              <a:latin typeface="Arial" panose="020B0604020202020204" pitchFamily="34" charset="0"/>
              <a:cs typeface="Arial" panose="020B0604020202020204" pitchFamily="34" charset="0"/>
            </a:endParaRPr>
          </a:p>
          <a:p>
            <a:pPr marL="0" indent="0" algn="r">
              <a:buNone/>
            </a:pPr>
            <a:r>
              <a:rPr lang="en-US" sz="2400" i="1" dirty="0">
                <a:solidFill>
                  <a:schemeClr val="tx1"/>
                </a:solidFill>
                <a:latin typeface="Arial" panose="020B0604020202020204" pitchFamily="34" charset="0"/>
                <a:cs typeface="Arial" panose="020B0604020202020204" pitchFamily="34" charset="0"/>
              </a:rPr>
              <a:t>ACSD – Formative Assessment Strategies,  Second Edition, S. Brookhart</a:t>
            </a:r>
          </a:p>
        </p:txBody>
      </p:sp>
      <p:sp>
        <p:nvSpPr>
          <p:cNvPr id="5" name="Slide Number Placeholder 4">
            <a:extLst>
              <a:ext uri="{FF2B5EF4-FFF2-40B4-BE49-F238E27FC236}">
                <a16:creationId xmlns:a16="http://schemas.microsoft.com/office/drawing/2014/main" id="{BFC1B2AD-88AF-42B8-B24C-3615DEF33090}"/>
              </a:ext>
            </a:extLst>
          </p:cNvPr>
          <p:cNvSpPr>
            <a:spLocks noGrp="1"/>
          </p:cNvSpPr>
          <p:nvPr>
            <p:ph type="sldNum" sz="quarter" idx="12"/>
          </p:nvPr>
        </p:nvSpPr>
        <p:spPr/>
        <p:txBody>
          <a:bodyPr/>
          <a:lstStyle/>
          <a:p>
            <a:fld id="{4AFE3D7D-B19D-4401-A701-AC6955DE58B9}" type="slidenum">
              <a:rPr lang="en-US" smtClean="0"/>
              <a:t>10</a:t>
            </a:fld>
            <a:endParaRPr lang="en-US"/>
          </a:p>
        </p:txBody>
      </p:sp>
    </p:spTree>
    <p:extLst>
      <p:ext uri="{BB962C8B-B14F-4D97-AF65-F5344CB8AC3E}">
        <p14:creationId xmlns:p14="http://schemas.microsoft.com/office/powerpoint/2010/main" val="267374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52" y="297957"/>
            <a:ext cx="10090750" cy="894723"/>
          </a:xfrm>
          <a:ln>
            <a:solidFill>
              <a:schemeClr val="accent1"/>
            </a:solidFill>
          </a:ln>
        </p:spPr>
        <p:txBody>
          <a:bodyPr/>
          <a:lstStyle/>
          <a:p>
            <a:r>
              <a:rPr lang="en-US" dirty="0">
                <a:solidFill>
                  <a:schemeClr val="tx1"/>
                </a:solidFill>
              </a:rPr>
              <a:t>Common Examples of Summative Assessment</a:t>
            </a:r>
          </a:p>
        </p:txBody>
      </p:sp>
      <p:sp>
        <p:nvSpPr>
          <p:cNvPr id="3" name="Content Placeholder 2"/>
          <p:cNvSpPr>
            <a:spLocks noGrp="1"/>
          </p:cNvSpPr>
          <p:nvPr>
            <p:ph idx="1"/>
          </p:nvPr>
        </p:nvSpPr>
        <p:spPr>
          <a:xfrm>
            <a:off x="818866" y="1512238"/>
            <a:ext cx="10385947" cy="4285397"/>
          </a:xfrm>
        </p:spPr>
        <p:txBody>
          <a:bodyPr>
            <a:noAutofit/>
          </a:bodyPr>
          <a:lstStyle/>
          <a:p>
            <a:pPr fontAlgn="base"/>
            <a:r>
              <a:rPr lang="en-US" sz="2000" dirty="0">
                <a:solidFill>
                  <a:schemeClr val="tx1"/>
                </a:solidFill>
              </a:rPr>
              <a:t>Some of the most well-known and widely discussed examples of summative assessments are the standardized tests administered by states and testing organizations, usually in math, reading, writing, and science. Other examples of summative assessments include:</a:t>
            </a:r>
          </a:p>
          <a:p>
            <a:pPr fontAlgn="base"/>
            <a:r>
              <a:rPr lang="en-US" sz="2000" dirty="0">
                <a:solidFill>
                  <a:schemeClr val="tx1"/>
                </a:solidFill>
              </a:rPr>
              <a:t>End-of-unit or chapter tests</a:t>
            </a:r>
          </a:p>
          <a:p>
            <a:pPr fontAlgn="base"/>
            <a:r>
              <a:rPr lang="en-US" sz="2000" dirty="0">
                <a:solidFill>
                  <a:schemeClr val="tx1"/>
                </a:solidFill>
              </a:rPr>
              <a:t>End-of-term or semester tests</a:t>
            </a:r>
          </a:p>
          <a:p>
            <a:pPr fontAlgn="base"/>
            <a:r>
              <a:rPr lang="en-US" sz="2000" dirty="0">
                <a:solidFill>
                  <a:schemeClr val="tx1"/>
                </a:solidFill>
              </a:rPr>
              <a:t>Standardized tests that are used to for the purposes of school accountability, college admissions (e.g., the SAT or ACT), or end-of-course evaluation (e.g., Advanced Placement or International Baccalaureate exams)</a:t>
            </a:r>
          </a:p>
          <a:p>
            <a:pPr fontAlgn="base"/>
            <a:r>
              <a:rPr lang="en-US" sz="2000" dirty="0">
                <a:solidFill>
                  <a:schemeClr val="tx1"/>
                </a:solidFill>
              </a:rPr>
              <a:t>Culminating demonstrations of learning</a:t>
            </a:r>
            <a:r>
              <a:rPr lang="en-US" sz="2000" b="1" u="sng" dirty="0">
                <a:solidFill>
                  <a:schemeClr val="tx1"/>
                </a:solidFill>
                <a:hlinkClick r:id="rId2" tooltip="Demonstration of Learning"/>
              </a:rPr>
              <a:t> </a:t>
            </a:r>
            <a:r>
              <a:rPr lang="en-US" sz="2000" dirty="0">
                <a:solidFill>
                  <a:schemeClr val="tx1"/>
                </a:solidFill>
              </a:rPr>
              <a:t>or other forms of “performance assessment,” such as portfolios of student work that are collected over time and evaluated by teachers or capstone projects that students work on over extended periods of time and that they present and defend at the conclusion of a school year.</a:t>
            </a:r>
            <a:endParaRPr lang="en-US" sz="2000" dirty="0"/>
          </a:p>
        </p:txBody>
      </p:sp>
      <p:sp>
        <p:nvSpPr>
          <p:cNvPr id="4" name="Rectangle 3"/>
          <p:cNvSpPr/>
          <p:nvPr/>
        </p:nvSpPr>
        <p:spPr>
          <a:xfrm>
            <a:off x="5722709" y="6117193"/>
            <a:ext cx="5003293" cy="369332"/>
          </a:xfrm>
          <a:prstGeom prst="rect">
            <a:avLst/>
          </a:prstGeom>
        </p:spPr>
        <p:txBody>
          <a:bodyPr wrap="none">
            <a:spAutoFit/>
          </a:bodyPr>
          <a:lstStyle/>
          <a:p>
            <a:pPr algn="r"/>
            <a:r>
              <a:rPr lang="en-US" i="1" dirty="0"/>
              <a:t>Great Schools Partnership – Ed Glossary - 2014</a:t>
            </a:r>
          </a:p>
        </p:txBody>
      </p:sp>
      <p:sp>
        <p:nvSpPr>
          <p:cNvPr id="6" name="Slide Number Placeholder 5">
            <a:extLst>
              <a:ext uri="{FF2B5EF4-FFF2-40B4-BE49-F238E27FC236}">
                <a16:creationId xmlns:a16="http://schemas.microsoft.com/office/drawing/2014/main" id="{BFBC3A23-9B4D-4FA3-8D67-4634672C2C17}"/>
              </a:ext>
            </a:extLst>
          </p:cNvPr>
          <p:cNvSpPr>
            <a:spLocks noGrp="1"/>
          </p:cNvSpPr>
          <p:nvPr>
            <p:ph type="sldNum" sz="quarter" idx="12"/>
          </p:nvPr>
        </p:nvSpPr>
        <p:spPr/>
        <p:txBody>
          <a:bodyPr/>
          <a:lstStyle/>
          <a:p>
            <a:fld id="{4AFE3D7D-B19D-4401-A701-AC6955DE58B9}" type="slidenum">
              <a:rPr lang="en-US" smtClean="0"/>
              <a:t>11</a:t>
            </a:fld>
            <a:endParaRPr lang="en-US"/>
          </a:p>
        </p:txBody>
      </p:sp>
    </p:spTree>
    <p:extLst>
      <p:ext uri="{BB962C8B-B14F-4D97-AF65-F5344CB8AC3E}">
        <p14:creationId xmlns:p14="http://schemas.microsoft.com/office/powerpoint/2010/main" val="9347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5DC826-6553-4883-961A-E02D2F548376}"/>
              </a:ext>
            </a:extLst>
          </p:cNvPr>
          <p:cNvSpPr>
            <a:spLocks noGrp="1"/>
          </p:cNvSpPr>
          <p:nvPr>
            <p:ph type="ctrTitle"/>
          </p:nvPr>
        </p:nvSpPr>
        <p:spPr>
          <a:xfrm>
            <a:off x="198782" y="2605849"/>
            <a:ext cx="11264348" cy="1646302"/>
          </a:xfrm>
        </p:spPr>
        <p:txBody>
          <a:bodyPr/>
          <a:lstStyle/>
          <a:p>
            <a:pPr algn="ctr"/>
            <a:r>
              <a:rPr lang="en-US" dirty="0">
                <a:solidFill>
                  <a:srgbClr val="002060"/>
                </a:solidFill>
              </a:rPr>
              <a:t>Florida Standards Assessment </a:t>
            </a:r>
            <a:br>
              <a:rPr lang="en-US" dirty="0">
                <a:solidFill>
                  <a:srgbClr val="002060"/>
                </a:solidFill>
              </a:rPr>
            </a:br>
            <a:r>
              <a:rPr lang="en-US" dirty="0">
                <a:solidFill>
                  <a:srgbClr val="002060"/>
                </a:solidFill>
              </a:rPr>
              <a:t>(FSA) </a:t>
            </a:r>
            <a:br>
              <a:rPr lang="en-US" dirty="0">
                <a:solidFill>
                  <a:srgbClr val="002060"/>
                </a:solidFill>
              </a:rPr>
            </a:br>
            <a:r>
              <a:rPr lang="en-US" dirty="0">
                <a:solidFill>
                  <a:srgbClr val="002060"/>
                </a:solidFill>
              </a:rPr>
              <a:t>Allowable Accommodations for ELLs</a:t>
            </a:r>
          </a:p>
        </p:txBody>
      </p:sp>
      <p:sp>
        <p:nvSpPr>
          <p:cNvPr id="7" name="Slide Number Placeholder 6">
            <a:extLst>
              <a:ext uri="{FF2B5EF4-FFF2-40B4-BE49-F238E27FC236}">
                <a16:creationId xmlns:a16="http://schemas.microsoft.com/office/drawing/2014/main" id="{C8DAE905-F2E5-43C0-9B52-CBCBD798F2D9}"/>
              </a:ext>
            </a:extLst>
          </p:cNvPr>
          <p:cNvSpPr>
            <a:spLocks noGrp="1"/>
          </p:cNvSpPr>
          <p:nvPr>
            <p:ph type="sldNum" sz="quarter" idx="12"/>
          </p:nvPr>
        </p:nvSpPr>
        <p:spPr/>
        <p:txBody>
          <a:bodyPr/>
          <a:lstStyle/>
          <a:p>
            <a:fld id="{4AFE3D7D-B19D-4401-A701-AC6955DE58B9}" type="slidenum">
              <a:rPr lang="en-US" smtClean="0"/>
              <a:t>12</a:t>
            </a:fld>
            <a:endParaRPr lang="en-US"/>
          </a:p>
        </p:txBody>
      </p:sp>
    </p:spTree>
    <p:extLst>
      <p:ext uri="{BB962C8B-B14F-4D97-AF65-F5344CB8AC3E}">
        <p14:creationId xmlns:p14="http://schemas.microsoft.com/office/powerpoint/2010/main" val="190317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6CDE-2778-409F-884D-CA61A7998608}"/>
              </a:ext>
            </a:extLst>
          </p:cNvPr>
          <p:cNvSpPr>
            <a:spLocks noGrp="1"/>
          </p:cNvSpPr>
          <p:nvPr>
            <p:ph type="title"/>
          </p:nvPr>
        </p:nvSpPr>
        <p:spPr>
          <a:xfrm>
            <a:off x="389744" y="414728"/>
            <a:ext cx="11169892" cy="1320800"/>
          </a:xfrm>
        </p:spPr>
        <p:txBody>
          <a:bodyPr>
            <a:normAutofit fontScale="90000"/>
          </a:bodyPr>
          <a:lstStyle/>
          <a:p>
            <a:r>
              <a:rPr lang="en-US" dirty="0">
                <a:solidFill>
                  <a:schemeClr val="tx1"/>
                </a:solidFill>
              </a:rPr>
              <a:t>2021-2022 FSA Accommodations for ELLs</a:t>
            </a:r>
            <a:br>
              <a:rPr lang="en-US" dirty="0">
                <a:solidFill>
                  <a:schemeClr val="tx1"/>
                </a:solidFill>
              </a:rPr>
            </a:br>
            <a:r>
              <a:rPr lang="en-US" sz="2000" dirty="0">
                <a:solidFill>
                  <a:schemeClr val="tx1"/>
                </a:solidFill>
              </a:rPr>
              <a:t>(Source: Florida Department of Education FSA Accommodations Guide. Retrieved from excerpt pp. 9-10 – FDOE </a:t>
            </a:r>
            <a:r>
              <a:rPr lang="en-US" sz="2000" dirty="0">
                <a:solidFill>
                  <a:schemeClr val="accent2">
                    <a:lumMod val="75000"/>
                  </a:schemeClr>
                </a:solidFill>
              </a:rPr>
              <a:t>https://fsassessments.org/-/media/project/client-portals/florida/pdf/manuals-and-user-guides/accommodations-guide.pdf</a:t>
            </a:r>
          </a:p>
        </p:txBody>
      </p:sp>
      <p:pic>
        <p:nvPicPr>
          <p:cNvPr id="5" name="Content Placeholder 4">
            <a:extLst>
              <a:ext uri="{FF2B5EF4-FFF2-40B4-BE49-F238E27FC236}">
                <a16:creationId xmlns:a16="http://schemas.microsoft.com/office/drawing/2014/main" id="{AD908B82-3BFD-4CFE-86A0-527E7DA47609}"/>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Lst>
          </a:blip>
          <a:srcRect l="37455" t="25043" r="16440" b="28712"/>
          <a:stretch/>
        </p:blipFill>
        <p:spPr>
          <a:xfrm>
            <a:off x="677334" y="1867691"/>
            <a:ext cx="8194710" cy="4380709"/>
          </a:xfrm>
        </p:spPr>
      </p:pic>
      <p:sp>
        <p:nvSpPr>
          <p:cNvPr id="6" name="Rectangle 5">
            <a:extLst>
              <a:ext uri="{FF2B5EF4-FFF2-40B4-BE49-F238E27FC236}">
                <a16:creationId xmlns:a16="http://schemas.microsoft.com/office/drawing/2014/main" id="{AF26CE12-9289-4C41-B92F-2D97D0B21620}"/>
              </a:ext>
            </a:extLst>
          </p:cNvPr>
          <p:cNvSpPr/>
          <p:nvPr/>
        </p:nvSpPr>
        <p:spPr>
          <a:xfrm>
            <a:off x="8259580" y="5681272"/>
            <a:ext cx="278817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C00000"/>
                </a:solidFill>
              </a:rPr>
              <a:t>Continued next slide</a:t>
            </a:r>
          </a:p>
        </p:txBody>
      </p:sp>
      <p:sp>
        <p:nvSpPr>
          <p:cNvPr id="8" name="Slide Number Placeholder 7">
            <a:extLst>
              <a:ext uri="{FF2B5EF4-FFF2-40B4-BE49-F238E27FC236}">
                <a16:creationId xmlns:a16="http://schemas.microsoft.com/office/drawing/2014/main" id="{B40ED41C-0027-410A-BDE5-95408A74BF2B}"/>
              </a:ext>
            </a:extLst>
          </p:cNvPr>
          <p:cNvSpPr>
            <a:spLocks noGrp="1"/>
          </p:cNvSpPr>
          <p:nvPr>
            <p:ph type="sldNum" sz="quarter" idx="12"/>
          </p:nvPr>
        </p:nvSpPr>
        <p:spPr/>
        <p:txBody>
          <a:bodyPr/>
          <a:lstStyle/>
          <a:p>
            <a:fld id="{4AFE3D7D-B19D-4401-A701-AC6955DE58B9}" type="slidenum">
              <a:rPr lang="en-US" smtClean="0"/>
              <a:t>13</a:t>
            </a:fld>
            <a:endParaRPr lang="en-US"/>
          </a:p>
        </p:txBody>
      </p:sp>
    </p:spTree>
    <p:extLst>
      <p:ext uri="{BB962C8B-B14F-4D97-AF65-F5344CB8AC3E}">
        <p14:creationId xmlns:p14="http://schemas.microsoft.com/office/powerpoint/2010/main" val="9477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6CDE-2778-409F-884D-CA61A7998608}"/>
              </a:ext>
            </a:extLst>
          </p:cNvPr>
          <p:cNvSpPr>
            <a:spLocks noGrp="1"/>
          </p:cNvSpPr>
          <p:nvPr>
            <p:ph type="title"/>
          </p:nvPr>
        </p:nvSpPr>
        <p:spPr>
          <a:xfrm>
            <a:off x="344774" y="974361"/>
            <a:ext cx="11169892" cy="1320800"/>
          </a:xfrm>
        </p:spPr>
        <p:txBody>
          <a:bodyPr>
            <a:normAutofit/>
          </a:bodyPr>
          <a:lstStyle/>
          <a:p>
            <a:r>
              <a:rPr lang="en-US" dirty="0">
                <a:solidFill>
                  <a:schemeClr val="tx1"/>
                </a:solidFill>
              </a:rPr>
              <a:t>2021-2022 FSA Accommodations for ELLs</a:t>
            </a:r>
            <a:br>
              <a:rPr lang="en-US" dirty="0">
                <a:solidFill>
                  <a:schemeClr val="tx1"/>
                </a:solidFill>
              </a:rPr>
            </a:br>
            <a:r>
              <a:rPr lang="en-US" sz="2000" dirty="0">
                <a:solidFill>
                  <a:schemeClr val="tx1"/>
                </a:solidFill>
              </a:rPr>
              <a:t>(</a:t>
            </a:r>
            <a:r>
              <a:rPr lang="en-US" sz="1300" dirty="0">
                <a:solidFill>
                  <a:schemeClr val="tx1"/>
                </a:solidFill>
              </a:rPr>
              <a:t>Source: Florida Department of Education FSA Accommodations Guide. Retrieved from excerpt pp. 9-10 – FDOE </a:t>
            </a:r>
            <a:r>
              <a:rPr lang="en-US" sz="1300" dirty="0">
                <a:solidFill>
                  <a:schemeClr val="accent2">
                    <a:lumMod val="75000"/>
                  </a:schemeClr>
                </a:solidFill>
              </a:rPr>
              <a:t>https://fsassessments.org/-/media/project/client-portals/florida/pdf/manuals-and-user-guides/accommodations-guide.pdf</a:t>
            </a:r>
          </a:p>
        </p:txBody>
      </p:sp>
      <p:sp>
        <p:nvSpPr>
          <p:cNvPr id="6" name="Rectangle 5">
            <a:extLst>
              <a:ext uri="{FF2B5EF4-FFF2-40B4-BE49-F238E27FC236}">
                <a16:creationId xmlns:a16="http://schemas.microsoft.com/office/drawing/2014/main" id="{AF26CE12-9289-4C41-B92F-2D97D0B21620}"/>
              </a:ext>
            </a:extLst>
          </p:cNvPr>
          <p:cNvSpPr/>
          <p:nvPr/>
        </p:nvSpPr>
        <p:spPr>
          <a:xfrm>
            <a:off x="344774" y="444708"/>
            <a:ext cx="4167266" cy="52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C00000"/>
                </a:solidFill>
              </a:rPr>
              <a:t>Continued from previous slide</a:t>
            </a:r>
          </a:p>
        </p:txBody>
      </p:sp>
      <p:pic>
        <p:nvPicPr>
          <p:cNvPr id="10" name="Content Placeholder 9">
            <a:extLst>
              <a:ext uri="{FF2B5EF4-FFF2-40B4-BE49-F238E27FC236}">
                <a16:creationId xmlns:a16="http://schemas.microsoft.com/office/drawing/2014/main" id="{7E451E22-AF83-4022-AFF8-EC14C3371449}"/>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
                    </a14:imgEffect>
                  </a14:imgLayer>
                </a14:imgProps>
              </a:ext>
            </a:extLst>
          </a:blip>
          <a:srcRect l="30445" t="22511" r="10196" b="43652"/>
          <a:stretch/>
        </p:blipFill>
        <p:spPr>
          <a:xfrm>
            <a:off x="1232452" y="2164206"/>
            <a:ext cx="8044070" cy="2251438"/>
          </a:xfrm>
        </p:spPr>
      </p:pic>
      <p:pic>
        <p:nvPicPr>
          <p:cNvPr id="12" name="Picture 11">
            <a:extLst>
              <a:ext uri="{FF2B5EF4-FFF2-40B4-BE49-F238E27FC236}">
                <a16:creationId xmlns:a16="http://schemas.microsoft.com/office/drawing/2014/main" id="{3FA675E2-23E6-4732-BD03-76BCD4A4833E}"/>
              </a:ext>
            </a:extLst>
          </p:cNvPr>
          <p:cNvPicPr>
            <a:picLocks noChangeAspect="1"/>
          </p:cNvPicPr>
          <p:nvPr/>
        </p:nvPicPr>
        <p:blipFill rotWithShape="1">
          <a:blip r:embed="rId4"/>
          <a:srcRect l="30984" t="25604" r="11475" b="39746"/>
          <a:stretch/>
        </p:blipFill>
        <p:spPr>
          <a:xfrm>
            <a:off x="1232452" y="4161853"/>
            <a:ext cx="8044070" cy="2251439"/>
          </a:xfrm>
          <a:prstGeom prst="rect">
            <a:avLst/>
          </a:prstGeom>
        </p:spPr>
      </p:pic>
      <p:sp>
        <p:nvSpPr>
          <p:cNvPr id="14" name="Rectangle 13">
            <a:extLst>
              <a:ext uri="{FF2B5EF4-FFF2-40B4-BE49-F238E27FC236}">
                <a16:creationId xmlns:a16="http://schemas.microsoft.com/office/drawing/2014/main" id="{22867835-54F4-44BA-9958-838F3FE7E107}"/>
              </a:ext>
            </a:extLst>
          </p:cNvPr>
          <p:cNvSpPr/>
          <p:nvPr/>
        </p:nvSpPr>
        <p:spPr>
          <a:xfrm>
            <a:off x="9276522" y="5605489"/>
            <a:ext cx="278817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C00000"/>
                </a:solidFill>
              </a:rPr>
              <a:t>Continued next slide</a:t>
            </a:r>
          </a:p>
        </p:txBody>
      </p:sp>
      <p:sp>
        <p:nvSpPr>
          <p:cNvPr id="16" name="Slide Number Placeholder 15">
            <a:extLst>
              <a:ext uri="{FF2B5EF4-FFF2-40B4-BE49-F238E27FC236}">
                <a16:creationId xmlns:a16="http://schemas.microsoft.com/office/drawing/2014/main" id="{2E78EA1F-E37A-4AAA-80DF-9371FDD67FEE}"/>
              </a:ext>
            </a:extLst>
          </p:cNvPr>
          <p:cNvSpPr>
            <a:spLocks noGrp="1"/>
          </p:cNvSpPr>
          <p:nvPr>
            <p:ph type="sldNum" sz="quarter" idx="12"/>
          </p:nvPr>
        </p:nvSpPr>
        <p:spPr/>
        <p:txBody>
          <a:bodyPr/>
          <a:lstStyle/>
          <a:p>
            <a:fld id="{4AFE3D7D-B19D-4401-A701-AC6955DE58B9}" type="slidenum">
              <a:rPr lang="en-US" smtClean="0"/>
              <a:t>14</a:t>
            </a:fld>
            <a:endParaRPr lang="en-US"/>
          </a:p>
        </p:txBody>
      </p:sp>
    </p:spTree>
    <p:extLst>
      <p:ext uri="{BB962C8B-B14F-4D97-AF65-F5344CB8AC3E}">
        <p14:creationId xmlns:p14="http://schemas.microsoft.com/office/powerpoint/2010/main" val="163030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6CDE-2778-409F-884D-CA61A7998608}"/>
              </a:ext>
            </a:extLst>
          </p:cNvPr>
          <p:cNvSpPr>
            <a:spLocks noGrp="1"/>
          </p:cNvSpPr>
          <p:nvPr>
            <p:ph type="title"/>
          </p:nvPr>
        </p:nvSpPr>
        <p:spPr>
          <a:xfrm>
            <a:off x="344774" y="974361"/>
            <a:ext cx="11169892" cy="1320800"/>
          </a:xfrm>
        </p:spPr>
        <p:txBody>
          <a:bodyPr>
            <a:normAutofit/>
          </a:bodyPr>
          <a:lstStyle/>
          <a:p>
            <a:r>
              <a:rPr lang="en-US" dirty="0">
                <a:solidFill>
                  <a:schemeClr val="tx1"/>
                </a:solidFill>
              </a:rPr>
              <a:t>2021-2022 FSA Accommodations for ELLs</a:t>
            </a:r>
            <a:br>
              <a:rPr lang="en-US" dirty="0">
                <a:solidFill>
                  <a:schemeClr val="tx1"/>
                </a:solidFill>
              </a:rPr>
            </a:br>
            <a:r>
              <a:rPr lang="en-US" sz="2000" dirty="0">
                <a:solidFill>
                  <a:schemeClr val="tx1"/>
                </a:solidFill>
              </a:rPr>
              <a:t>(</a:t>
            </a:r>
            <a:r>
              <a:rPr lang="en-US" sz="1300" dirty="0">
                <a:solidFill>
                  <a:schemeClr val="tx1"/>
                </a:solidFill>
              </a:rPr>
              <a:t>Source: Florida Department of Education FSA Accommodations Guide. Retrieved from excerpt pp. 9-10 – FDOE </a:t>
            </a:r>
            <a:r>
              <a:rPr lang="en-US" sz="1300" dirty="0">
                <a:solidFill>
                  <a:schemeClr val="accent2">
                    <a:lumMod val="75000"/>
                  </a:schemeClr>
                </a:solidFill>
              </a:rPr>
              <a:t>https://fsassessments.org/-/media/project/client-portals/florida/pdf/manuals-and-user-guides/accommodations-guide.pdf</a:t>
            </a:r>
          </a:p>
        </p:txBody>
      </p:sp>
      <p:sp>
        <p:nvSpPr>
          <p:cNvPr id="6" name="Rectangle 5">
            <a:extLst>
              <a:ext uri="{FF2B5EF4-FFF2-40B4-BE49-F238E27FC236}">
                <a16:creationId xmlns:a16="http://schemas.microsoft.com/office/drawing/2014/main" id="{AF26CE12-9289-4C41-B92F-2D97D0B21620}"/>
              </a:ext>
            </a:extLst>
          </p:cNvPr>
          <p:cNvSpPr/>
          <p:nvPr/>
        </p:nvSpPr>
        <p:spPr>
          <a:xfrm>
            <a:off x="344774" y="444708"/>
            <a:ext cx="4167266" cy="52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C00000"/>
                </a:solidFill>
              </a:rPr>
              <a:t>Continued from previous slide</a:t>
            </a:r>
          </a:p>
        </p:txBody>
      </p:sp>
      <p:pic>
        <p:nvPicPr>
          <p:cNvPr id="12" name="Picture 11">
            <a:extLst>
              <a:ext uri="{FF2B5EF4-FFF2-40B4-BE49-F238E27FC236}">
                <a16:creationId xmlns:a16="http://schemas.microsoft.com/office/drawing/2014/main" id="{3FA675E2-23E6-4732-BD03-76BCD4A4833E}"/>
              </a:ext>
            </a:extLst>
          </p:cNvPr>
          <p:cNvPicPr>
            <a:picLocks noChangeAspect="1"/>
          </p:cNvPicPr>
          <p:nvPr/>
        </p:nvPicPr>
        <p:blipFill rotWithShape="1">
          <a:blip r:embed="rId2"/>
          <a:srcRect l="30984" t="59145" r="11475" b="8877"/>
          <a:stretch/>
        </p:blipFill>
        <p:spPr>
          <a:xfrm>
            <a:off x="1469528" y="2349122"/>
            <a:ext cx="8466042" cy="4064169"/>
          </a:xfrm>
          <a:prstGeom prst="rect">
            <a:avLst/>
          </a:prstGeom>
        </p:spPr>
      </p:pic>
      <p:sp>
        <p:nvSpPr>
          <p:cNvPr id="7" name="Slide Number Placeholder 6">
            <a:extLst>
              <a:ext uri="{FF2B5EF4-FFF2-40B4-BE49-F238E27FC236}">
                <a16:creationId xmlns:a16="http://schemas.microsoft.com/office/drawing/2014/main" id="{70CEC75B-10C2-4960-9520-09B4BC6FC891}"/>
              </a:ext>
            </a:extLst>
          </p:cNvPr>
          <p:cNvSpPr>
            <a:spLocks noGrp="1"/>
          </p:cNvSpPr>
          <p:nvPr>
            <p:ph type="sldNum" sz="quarter" idx="12"/>
          </p:nvPr>
        </p:nvSpPr>
        <p:spPr/>
        <p:txBody>
          <a:bodyPr/>
          <a:lstStyle/>
          <a:p>
            <a:fld id="{4AFE3D7D-B19D-4401-A701-AC6955DE58B9}" type="slidenum">
              <a:rPr lang="en-US" smtClean="0"/>
              <a:t>15</a:t>
            </a:fld>
            <a:endParaRPr lang="en-US"/>
          </a:p>
        </p:txBody>
      </p:sp>
    </p:spTree>
    <p:extLst>
      <p:ext uri="{BB962C8B-B14F-4D97-AF65-F5344CB8AC3E}">
        <p14:creationId xmlns:p14="http://schemas.microsoft.com/office/powerpoint/2010/main" val="385634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6CDE-2778-409F-884D-CA61A7998608}"/>
              </a:ext>
            </a:extLst>
          </p:cNvPr>
          <p:cNvSpPr>
            <a:spLocks noGrp="1"/>
          </p:cNvSpPr>
          <p:nvPr>
            <p:ph type="title"/>
          </p:nvPr>
        </p:nvSpPr>
        <p:spPr/>
        <p:txBody>
          <a:bodyPr>
            <a:normAutofit/>
          </a:bodyPr>
          <a:lstStyle/>
          <a:p>
            <a:r>
              <a:rPr lang="en-US" dirty="0">
                <a:solidFill>
                  <a:schemeClr val="tx1"/>
                </a:solidFill>
              </a:rPr>
              <a:t>2021-2022 FSA Accommodations for ELLs</a:t>
            </a:r>
            <a:br>
              <a:rPr lang="en-US" dirty="0">
                <a:solidFill>
                  <a:schemeClr val="tx1"/>
                </a:solidFill>
              </a:rPr>
            </a:br>
            <a:endParaRPr lang="en-US" sz="1300" dirty="0">
              <a:solidFill>
                <a:schemeClr val="accent2">
                  <a:lumMod val="75000"/>
                </a:schemeClr>
              </a:solidFill>
            </a:endParaRPr>
          </a:p>
        </p:txBody>
      </p:sp>
      <p:sp>
        <p:nvSpPr>
          <p:cNvPr id="3" name="Content Placeholder 2">
            <a:extLst>
              <a:ext uri="{FF2B5EF4-FFF2-40B4-BE49-F238E27FC236}">
                <a16:creationId xmlns:a16="http://schemas.microsoft.com/office/drawing/2014/main" id="{BADD9770-8F94-4383-A755-A34A4339F6EF}"/>
              </a:ext>
            </a:extLst>
          </p:cNvPr>
          <p:cNvSpPr>
            <a:spLocks noGrp="1"/>
          </p:cNvSpPr>
          <p:nvPr>
            <p:ph sz="half" idx="1"/>
          </p:nvPr>
        </p:nvSpPr>
        <p:spPr>
          <a:xfrm>
            <a:off x="412291" y="1930400"/>
            <a:ext cx="9844892" cy="3880772"/>
          </a:xfrm>
        </p:spPr>
        <p:txBody>
          <a:bodyPr/>
          <a:lstStyle/>
          <a:p>
            <a:r>
              <a:rPr lang="en-US" sz="3200" dirty="0">
                <a:solidFill>
                  <a:schemeClr val="tx1"/>
                </a:solidFill>
              </a:rPr>
              <a:t>Providing full home language translation of an FSA Assessment is not allowed per Florida DOE.  </a:t>
            </a:r>
          </a:p>
          <a:p>
            <a:endParaRPr lang="en-US" dirty="0">
              <a:solidFill>
                <a:schemeClr val="tx1"/>
              </a:solidFill>
            </a:endParaRPr>
          </a:p>
          <a:p>
            <a:endParaRPr lang="en-US" dirty="0">
              <a:solidFill>
                <a:schemeClr val="tx1"/>
              </a:solidFill>
            </a:endParaRPr>
          </a:p>
          <a:p>
            <a:pPr marL="0" indent="0">
              <a:buNone/>
            </a:pPr>
            <a:r>
              <a:rPr lang="en-US" sz="1800" b="1" i="1" dirty="0">
                <a:solidFill>
                  <a:schemeClr val="tx1"/>
                </a:solidFill>
                <a:effectLst/>
                <a:latin typeface="Times New Roman" panose="02020603050405020304" pitchFamily="18" charset="0"/>
                <a:ea typeface="Times New Roman" panose="02020603050405020304" pitchFamily="18" charset="0"/>
              </a:rPr>
              <a:t>Source:  Florida State Board of Education Rule 6A-6.09091</a:t>
            </a:r>
            <a:r>
              <a:rPr lang="en-US" sz="1800" i="1" dirty="0">
                <a:solidFill>
                  <a:schemeClr val="tx1"/>
                </a:solidFill>
                <a:effectLst/>
                <a:latin typeface="Times New Roman" panose="02020603050405020304" pitchFamily="18" charset="0"/>
                <a:ea typeface="Times New Roman" panose="02020603050405020304" pitchFamily="18" charset="0"/>
              </a:rPr>
              <a:t> - </a:t>
            </a:r>
            <a:r>
              <a:rPr lang="en-US" sz="1800" b="1" i="1" dirty="0">
                <a:solidFill>
                  <a:schemeClr val="tx1"/>
                </a:solidFill>
                <a:effectLst/>
                <a:latin typeface="Times New Roman" panose="02020603050405020304" pitchFamily="18" charset="0"/>
                <a:ea typeface="Times New Roman" panose="02020603050405020304" pitchFamily="18" charset="0"/>
              </a:rPr>
              <a:t>Accommodations of the Statewide Assessment Program Instruments and Procedures for English Language Learners</a:t>
            </a:r>
            <a:endParaRPr lang="en-US" sz="1800" i="1"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sp>
        <p:nvSpPr>
          <p:cNvPr id="7" name="Slide Number Placeholder 6">
            <a:extLst>
              <a:ext uri="{FF2B5EF4-FFF2-40B4-BE49-F238E27FC236}">
                <a16:creationId xmlns:a16="http://schemas.microsoft.com/office/drawing/2014/main" id="{70CEC75B-10C2-4960-9520-09B4BC6FC891}"/>
              </a:ext>
            </a:extLst>
          </p:cNvPr>
          <p:cNvSpPr>
            <a:spLocks noGrp="1"/>
          </p:cNvSpPr>
          <p:nvPr>
            <p:ph type="sldNum" sz="quarter" idx="12"/>
          </p:nvPr>
        </p:nvSpPr>
        <p:spPr/>
        <p:txBody>
          <a:bodyPr/>
          <a:lstStyle/>
          <a:p>
            <a:fld id="{4AFE3D7D-B19D-4401-A701-AC6955DE58B9}" type="slidenum">
              <a:rPr lang="en-US" smtClean="0"/>
              <a:t>16</a:t>
            </a:fld>
            <a:endParaRPr lang="en-US"/>
          </a:p>
        </p:txBody>
      </p:sp>
    </p:spTree>
    <p:extLst>
      <p:ext uri="{BB962C8B-B14F-4D97-AF65-F5344CB8AC3E}">
        <p14:creationId xmlns:p14="http://schemas.microsoft.com/office/powerpoint/2010/main" val="274743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19EE-340B-44C9-94E3-D4C31CEA60FC}"/>
              </a:ext>
            </a:extLst>
          </p:cNvPr>
          <p:cNvSpPr>
            <a:spLocks noGrp="1"/>
          </p:cNvSpPr>
          <p:nvPr>
            <p:ph type="title"/>
          </p:nvPr>
        </p:nvSpPr>
        <p:spPr>
          <a:xfrm>
            <a:off x="799892" y="2619960"/>
            <a:ext cx="9735585" cy="2146851"/>
          </a:xfrm>
        </p:spPr>
        <p:txBody>
          <a:bodyPr>
            <a:normAutofit/>
          </a:bodyPr>
          <a:lstStyle/>
          <a:p>
            <a:r>
              <a:rPr lang="en-US" b="1" dirty="0">
                <a:solidFill>
                  <a:srgbClr val="002060"/>
                </a:solidFill>
              </a:rPr>
              <a:t>Common Goal </a:t>
            </a:r>
            <a:r>
              <a:rPr lang="en-US" dirty="0">
                <a:solidFill>
                  <a:srgbClr val="002060"/>
                </a:solidFill>
              </a:rPr>
              <a:t>= </a:t>
            </a:r>
            <a:r>
              <a:rPr lang="en-US" b="1" dirty="0">
                <a:solidFill>
                  <a:schemeClr val="accent5">
                    <a:lumMod val="50000"/>
                  </a:schemeClr>
                </a:solidFill>
                <a:latin typeface="Belgium" panose="04030605020002020C03" pitchFamily="82" charset="0"/>
              </a:rPr>
              <a:t>Supporting</a:t>
            </a:r>
            <a:r>
              <a:rPr lang="en-US" dirty="0">
                <a:solidFill>
                  <a:srgbClr val="002060"/>
                </a:solidFill>
              </a:rPr>
              <a:t> English Learners on the path to </a:t>
            </a:r>
            <a:r>
              <a:rPr lang="en-US" dirty="0">
                <a:solidFill>
                  <a:schemeClr val="accent5">
                    <a:lumMod val="50000"/>
                  </a:schemeClr>
                </a:solidFill>
              </a:rPr>
              <a:t>language acquisition </a:t>
            </a:r>
            <a:r>
              <a:rPr lang="en-US" dirty="0">
                <a:solidFill>
                  <a:srgbClr val="002060"/>
                </a:solidFill>
              </a:rPr>
              <a:t>and content-area </a:t>
            </a:r>
            <a:r>
              <a:rPr lang="en-US" dirty="0">
                <a:solidFill>
                  <a:schemeClr val="accent5">
                    <a:lumMod val="50000"/>
                  </a:schemeClr>
                </a:solidFill>
                <a:latin typeface="Elephant" panose="02020904090505020303" pitchFamily="18" charset="0"/>
              </a:rPr>
              <a:t>achievement</a:t>
            </a:r>
            <a:r>
              <a:rPr lang="en-US" dirty="0">
                <a:solidFill>
                  <a:srgbClr val="002060"/>
                </a:solidFill>
              </a:rPr>
              <a:t>.</a:t>
            </a:r>
          </a:p>
        </p:txBody>
      </p:sp>
      <p:sp>
        <p:nvSpPr>
          <p:cNvPr id="4" name="Slide Number Placeholder 3">
            <a:extLst>
              <a:ext uri="{FF2B5EF4-FFF2-40B4-BE49-F238E27FC236}">
                <a16:creationId xmlns:a16="http://schemas.microsoft.com/office/drawing/2014/main" id="{D26B6930-4D57-4D07-9750-8C4A4246DD61}"/>
              </a:ext>
            </a:extLst>
          </p:cNvPr>
          <p:cNvSpPr>
            <a:spLocks noGrp="1"/>
          </p:cNvSpPr>
          <p:nvPr>
            <p:ph type="sldNum" sz="quarter" idx="12"/>
          </p:nvPr>
        </p:nvSpPr>
        <p:spPr/>
        <p:txBody>
          <a:bodyPr/>
          <a:lstStyle/>
          <a:p>
            <a:fld id="{4AFE3D7D-B19D-4401-A701-AC6955DE58B9}" type="slidenum">
              <a:rPr lang="en-US" smtClean="0"/>
              <a:t>17</a:t>
            </a:fld>
            <a:endParaRPr lang="en-US"/>
          </a:p>
        </p:txBody>
      </p:sp>
      <p:pic>
        <p:nvPicPr>
          <p:cNvPr id="6" name="Picture 5" descr="A picture containing text&#10;&#10;Description automatically generated">
            <a:extLst>
              <a:ext uri="{FF2B5EF4-FFF2-40B4-BE49-F238E27FC236}">
                <a16:creationId xmlns:a16="http://schemas.microsoft.com/office/drawing/2014/main" id="{A70D5374-BAC4-414A-933E-ACAFD022C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93" y="586239"/>
            <a:ext cx="3038475" cy="17417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A picture containing person, indoor, young, child&#10;&#10;Description automatically generated">
            <a:extLst>
              <a:ext uri="{FF2B5EF4-FFF2-40B4-BE49-F238E27FC236}">
                <a16:creationId xmlns:a16="http://schemas.microsoft.com/office/drawing/2014/main" id="{A73BB85F-3ABC-47BF-8DB3-86BE07F3C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725" y="4646849"/>
            <a:ext cx="3028950" cy="1514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A group of people sitting at a table&#10;&#10;Description automatically generated with low confidence">
            <a:extLst>
              <a:ext uri="{FF2B5EF4-FFF2-40B4-BE49-F238E27FC236}">
                <a16:creationId xmlns:a16="http://schemas.microsoft.com/office/drawing/2014/main" id="{B4B6B9DE-8A01-42B7-B21B-DD25D5988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957" y="901149"/>
            <a:ext cx="3105150" cy="17417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383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5895-5B91-4A56-9878-C3D3C63C894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212121E-3891-4115-84A8-74F3013C3817}"/>
              </a:ext>
            </a:extLst>
          </p:cNvPr>
          <p:cNvSpPr>
            <a:spLocks noGrp="1"/>
          </p:cNvSpPr>
          <p:nvPr>
            <p:ph type="sldNum" sz="quarter" idx="12"/>
          </p:nvPr>
        </p:nvSpPr>
        <p:spPr/>
        <p:txBody>
          <a:bodyPr/>
          <a:lstStyle/>
          <a:p>
            <a:fld id="{4AFE3D7D-B19D-4401-A701-AC6955DE58B9}" type="slidenum">
              <a:rPr lang="en-US" smtClean="0"/>
              <a:t>2</a:t>
            </a:fld>
            <a:endParaRPr lang="en-US"/>
          </a:p>
        </p:txBody>
      </p:sp>
      <p:pic>
        <p:nvPicPr>
          <p:cNvPr id="10" name="Content Placeholder 9">
            <a:extLst>
              <a:ext uri="{FF2B5EF4-FFF2-40B4-BE49-F238E27FC236}">
                <a16:creationId xmlns:a16="http://schemas.microsoft.com/office/drawing/2014/main" id="{8E409BE1-67E3-46DB-817C-2327B924A31D}"/>
              </a:ext>
            </a:extLst>
          </p:cNvPr>
          <p:cNvPicPr>
            <a:picLocks noGrp="1" noChangeAspect="1"/>
          </p:cNvPicPr>
          <p:nvPr>
            <p:ph idx="1"/>
          </p:nvPr>
        </p:nvPicPr>
        <p:blipFill rotWithShape="1">
          <a:blip r:embed="rId2"/>
          <a:srcRect l="22636" t="26982" r="21586" b="22040"/>
          <a:stretch/>
        </p:blipFill>
        <p:spPr>
          <a:xfrm>
            <a:off x="145761" y="0"/>
            <a:ext cx="11936311" cy="6858000"/>
          </a:xfrm>
        </p:spPr>
      </p:pic>
    </p:spTree>
    <p:extLst>
      <p:ext uri="{BB962C8B-B14F-4D97-AF65-F5344CB8AC3E}">
        <p14:creationId xmlns:p14="http://schemas.microsoft.com/office/powerpoint/2010/main" val="76800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1207" y="564387"/>
            <a:ext cx="11382661" cy="1321881"/>
          </a:xfrm>
        </p:spPr>
        <p:txBody>
          <a:bodyPr>
            <a:noAutofit/>
          </a:bodyPr>
          <a:lstStyle/>
          <a:p>
            <a:r>
              <a:rPr lang="en-US" sz="3200" dirty="0">
                <a:solidFill>
                  <a:schemeClr val="tx1"/>
                </a:solidFill>
                <a:latin typeface="Arial" panose="020B0604020202020204" pitchFamily="34" charset="0"/>
                <a:cs typeface="Arial" panose="020B0604020202020204" pitchFamily="34" charset="0"/>
              </a:rPr>
              <a:t>A </a:t>
            </a:r>
            <a:r>
              <a:rPr lang="en-US" sz="3200" dirty="0">
                <a:solidFill>
                  <a:srgbClr val="0070C0"/>
                </a:solidFill>
                <a:latin typeface="Arial" panose="020B0604020202020204" pitchFamily="34" charset="0"/>
                <a:cs typeface="Arial" panose="020B0604020202020204" pitchFamily="34" charset="0"/>
              </a:rPr>
              <a:t>variety </a:t>
            </a:r>
            <a:r>
              <a:rPr lang="en-US" sz="3200" dirty="0">
                <a:solidFill>
                  <a:schemeClr val="tx1"/>
                </a:solidFill>
                <a:latin typeface="Arial" panose="020B0604020202020204" pitchFamily="34" charset="0"/>
                <a:cs typeface="Arial" panose="020B0604020202020204" pitchFamily="34" charset="0"/>
              </a:rPr>
              <a:t>of assessments are available to K-12 educators.  </a:t>
            </a:r>
            <a:br>
              <a:rPr lang="en-US" sz="3200" dirty="0">
                <a:solidFill>
                  <a:schemeClr val="tx1"/>
                </a:solidFill>
                <a:latin typeface="Arial" panose="020B0604020202020204" pitchFamily="34" charset="0"/>
                <a:cs typeface="Arial" panose="020B0604020202020204" pitchFamily="34" charset="0"/>
              </a:rPr>
            </a:br>
            <a:br>
              <a:rPr lang="en-US" sz="3200" dirty="0">
                <a:solidFill>
                  <a:schemeClr val="tx1"/>
                </a:solidFill>
                <a:latin typeface="Arial" panose="020B0604020202020204" pitchFamily="34" charset="0"/>
                <a:cs typeface="Arial" panose="020B0604020202020204" pitchFamily="34" charset="0"/>
              </a:rPr>
            </a:br>
            <a:br>
              <a:rPr lang="en-US" sz="3200" dirty="0">
                <a:solidFill>
                  <a:schemeClr val="tx1"/>
                </a:solidFill>
                <a:latin typeface="Arial" panose="020B0604020202020204" pitchFamily="34" charset="0"/>
                <a:cs typeface="Arial" panose="020B0604020202020204" pitchFamily="34" charset="0"/>
              </a:rPr>
            </a:br>
            <a:br>
              <a:rPr lang="en-US" sz="3200" dirty="0">
                <a:solidFill>
                  <a:schemeClr val="tx1"/>
                </a:solidFill>
                <a:latin typeface="Arial" panose="020B0604020202020204" pitchFamily="34" charset="0"/>
                <a:cs typeface="Arial" panose="020B0604020202020204" pitchFamily="34" charset="0"/>
              </a:rPr>
            </a:br>
            <a:br>
              <a:rPr lang="en-US" sz="3200" dirty="0">
                <a:solidFill>
                  <a:schemeClr val="tx1"/>
                </a:solidFill>
                <a:latin typeface="Arial" panose="020B0604020202020204" pitchFamily="34" charset="0"/>
                <a:cs typeface="Arial" panose="020B0604020202020204" pitchFamily="34" charset="0"/>
              </a:rPr>
            </a:br>
            <a:br>
              <a:rPr lang="en-US" sz="3200" dirty="0">
                <a:solidFill>
                  <a:schemeClr val="tx1"/>
                </a:solidFill>
                <a:latin typeface="Arial" panose="020B0604020202020204" pitchFamily="34" charset="0"/>
                <a:cs typeface="Arial" panose="020B0604020202020204" pitchFamily="34" charset="0"/>
              </a:rPr>
            </a:br>
            <a:br>
              <a:rPr lang="en-US" sz="3200" dirty="0">
                <a:solidFill>
                  <a:schemeClr val="tx1"/>
                </a:solidFill>
                <a:latin typeface="Arial" panose="020B0604020202020204" pitchFamily="34" charset="0"/>
                <a:cs typeface="Arial" panose="020B0604020202020204" pitchFamily="34" charset="0"/>
              </a:rPr>
            </a:br>
            <a:br>
              <a:rPr lang="en-US" sz="3200" dirty="0">
                <a:solidFill>
                  <a:schemeClr val="tx1"/>
                </a:solidFill>
                <a:latin typeface="Arial" panose="020B0604020202020204" pitchFamily="34" charset="0"/>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 Learning </a:t>
            </a:r>
            <a:r>
              <a:rPr lang="en-US" sz="3200" dirty="0">
                <a:solidFill>
                  <a:srgbClr val="0070C0"/>
                </a:solidFill>
                <a:latin typeface="Arial" panose="020B0604020202020204" pitchFamily="34" charset="0"/>
                <a:cs typeface="Arial" panose="020B0604020202020204" pitchFamily="34" charset="0"/>
              </a:rPr>
              <a:t>when</a:t>
            </a:r>
            <a:r>
              <a:rPr lang="en-US" sz="3200" dirty="0">
                <a:solidFill>
                  <a:schemeClr val="tx1"/>
                </a:solidFill>
                <a:latin typeface="Arial" panose="020B0604020202020204" pitchFamily="34" charset="0"/>
                <a:cs typeface="Arial" panose="020B0604020202020204" pitchFamily="34" charset="0"/>
              </a:rPr>
              <a:t> and </a:t>
            </a:r>
            <a:r>
              <a:rPr lang="en-US" sz="3200" dirty="0">
                <a:solidFill>
                  <a:srgbClr val="0070C0"/>
                </a:solidFill>
                <a:latin typeface="Arial" panose="020B0604020202020204" pitchFamily="34" charset="0"/>
                <a:cs typeface="Arial" panose="020B0604020202020204" pitchFamily="34" charset="0"/>
              </a:rPr>
              <a:t>why</a:t>
            </a:r>
            <a:r>
              <a:rPr lang="en-US" sz="3200" dirty="0">
                <a:solidFill>
                  <a:schemeClr val="tx1"/>
                </a:solidFill>
                <a:latin typeface="Arial" panose="020B0604020202020204" pitchFamily="34" charset="0"/>
                <a:cs typeface="Arial" panose="020B0604020202020204" pitchFamily="34" charset="0"/>
              </a:rPr>
              <a:t> to use assessment tools will make the difference in informing instruction and evaluating student progress.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693" y="1813006"/>
            <a:ext cx="3189751" cy="22250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724" y="1727301"/>
            <a:ext cx="3199453" cy="2396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Slide Number Placeholder 2">
            <a:extLst>
              <a:ext uri="{FF2B5EF4-FFF2-40B4-BE49-F238E27FC236}">
                <a16:creationId xmlns:a16="http://schemas.microsoft.com/office/drawing/2014/main" id="{0524DCEF-2B9B-44E1-997E-606B9C2E0750}"/>
              </a:ext>
            </a:extLst>
          </p:cNvPr>
          <p:cNvSpPr>
            <a:spLocks noGrp="1"/>
          </p:cNvSpPr>
          <p:nvPr>
            <p:ph type="sldNum" sz="quarter" idx="12"/>
          </p:nvPr>
        </p:nvSpPr>
        <p:spPr/>
        <p:txBody>
          <a:bodyPr/>
          <a:lstStyle/>
          <a:p>
            <a:fld id="{4AFE3D7D-B19D-4401-A701-AC6955DE58B9}" type="slidenum">
              <a:rPr lang="en-US" smtClean="0"/>
              <a:t>3</a:t>
            </a:fld>
            <a:endParaRPr lang="en-US"/>
          </a:p>
        </p:txBody>
      </p:sp>
    </p:spTree>
    <p:extLst>
      <p:ext uri="{BB962C8B-B14F-4D97-AF65-F5344CB8AC3E}">
        <p14:creationId xmlns:p14="http://schemas.microsoft.com/office/powerpoint/2010/main" val="227684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8406"/>
            <a:ext cx="9899681" cy="878006"/>
          </a:xfrm>
          <a:ln>
            <a:solidFill>
              <a:schemeClr val="accent1"/>
            </a:solidFill>
          </a:ln>
        </p:spPr>
        <p:txBody>
          <a:bodyPr/>
          <a:lstStyle/>
          <a:p>
            <a:r>
              <a:rPr lang="en-US" dirty="0">
                <a:solidFill>
                  <a:schemeClr val="tx1">
                    <a:lumMod val="95000"/>
                    <a:lumOff val="5000"/>
                  </a:schemeClr>
                </a:solidFill>
              </a:rPr>
              <a:t>Types of Assessments Specifically for ELLs</a:t>
            </a:r>
          </a:p>
        </p:txBody>
      </p:sp>
      <p:sp>
        <p:nvSpPr>
          <p:cNvPr id="3" name="Text Placeholder 2"/>
          <p:cNvSpPr>
            <a:spLocks noGrp="1"/>
          </p:cNvSpPr>
          <p:nvPr>
            <p:ph type="body" idx="1"/>
          </p:nvPr>
        </p:nvSpPr>
        <p:spPr>
          <a:xfrm>
            <a:off x="675744" y="1993571"/>
            <a:ext cx="4185623" cy="576262"/>
          </a:xfrm>
        </p:spPr>
        <p:txBody>
          <a:bodyPr/>
          <a:lstStyle/>
          <a:p>
            <a:r>
              <a:rPr lang="en-US" b="1" dirty="0">
                <a:solidFill>
                  <a:srgbClr val="7030A0"/>
                </a:solidFill>
              </a:rPr>
              <a:t>ESOL Entry / Eligibility Test</a:t>
            </a:r>
          </a:p>
        </p:txBody>
      </p:sp>
      <p:sp>
        <p:nvSpPr>
          <p:cNvPr id="4" name="Content Placeholder 3"/>
          <p:cNvSpPr>
            <a:spLocks noGrp="1"/>
          </p:cNvSpPr>
          <p:nvPr>
            <p:ph sz="half" idx="2"/>
          </p:nvPr>
        </p:nvSpPr>
        <p:spPr>
          <a:xfrm>
            <a:off x="506530" y="2796472"/>
            <a:ext cx="4524052" cy="3786385"/>
          </a:xfrm>
          <a:ln>
            <a:solidFill>
              <a:schemeClr val="accent1"/>
            </a:solidFill>
          </a:ln>
        </p:spPr>
        <p:txBody>
          <a:bodyPr>
            <a:normAutofit/>
          </a:bodyPr>
          <a:lstStyle/>
          <a:p>
            <a:r>
              <a:rPr lang="en-US" dirty="0"/>
              <a:t>Based on statutory requirements, at the time of enrollment, the student’s family is required to complete a Home Language Survey.  If one or more affirmative answers are provided on the survey, the student will be administered a state-approved eligibility test to measure English proficiency.</a:t>
            </a:r>
          </a:p>
          <a:p>
            <a:r>
              <a:rPr lang="en-US" dirty="0"/>
              <a:t>OCSD uses the </a:t>
            </a:r>
            <a:r>
              <a:rPr lang="en-US" b="1" dirty="0">
                <a:solidFill>
                  <a:srgbClr val="7030A0"/>
                </a:solidFill>
              </a:rPr>
              <a:t>LAS Links English Proficiency Test </a:t>
            </a:r>
            <a:r>
              <a:rPr lang="en-US" dirty="0"/>
              <a:t>to determine eligibility for ESOL services.  </a:t>
            </a:r>
          </a:p>
        </p:txBody>
      </p:sp>
      <p:sp>
        <p:nvSpPr>
          <p:cNvPr id="5" name="Text Placeholder 4"/>
          <p:cNvSpPr>
            <a:spLocks noGrp="1"/>
          </p:cNvSpPr>
          <p:nvPr>
            <p:ph type="body" sz="quarter" idx="3"/>
          </p:nvPr>
        </p:nvSpPr>
        <p:spPr>
          <a:xfrm>
            <a:off x="6391397" y="2220210"/>
            <a:ext cx="4185618" cy="576262"/>
          </a:xfrm>
        </p:spPr>
        <p:txBody>
          <a:bodyPr/>
          <a:lstStyle/>
          <a:p>
            <a:r>
              <a:rPr lang="en-US" b="1" dirty="0">
                <a:solidFill>
                  <a:schemeClr val="accent4">
                    <a:lumMod val="50000"/>
                  </a:schemeClr>
                </a:solidFill>
              </a:rPr>
              <a:t>WIDA Access for ELLs</a:t>
            </a:r>
          </a:p>
        </p:txBody>
      </p:sp>
      <p:sp>
        <p:nvSpPr>
          <p:cNvPr id="6" name="Content Placeholder 5"/>
          <p:cNvSpPr>
            <a:spLocks noGrp="1"/>
          </p:cNvSpPr>
          <p:nvPr>
            <p:ph sz="quarter" idx="4"/>
          </p:nvPr>
        </p:nvSpPr>
        <p:spPr>
          <a:xfrm>
            <a:off x="5627174" y="2834514"/>
            <a:ext cx="4844956" cy="3581668"/>
          </a:xfrm>
          <a:ln>
            <a:solidFill>
              <a:schemeClr val="accent1"/>
            </a:solidFill>
          </a:ln>
        </p:spPr>
        <p:txBody>
          <a:bodyPr>
            <a:normAutofit lnSpcReduction="10000"/>
          </a:bodyPr>
          <a:lstStyle/>
          <a:p>
            <a:r>
              <a:rPr lang="en-US" dirty="0"/>
              <a:t>Based on statutory requirement, all Florida ELLs must take the WIDA Access for ELLs each school year until they are dismissed from the ESOL program.  </a:t>
            </a:r>
          </a:p>
          <a:p>
            <a:r>
              <a:rPr lang="en-US" dirty="0"/>
              <a:t>WIDA measures </a:t>
            </a:r>
            <a:r>
              <a:rPr lang="en-US" b="1" dirty="0">
                <a:solidFill>
                  <a:srgbClr val="7030A0"/>
                </a:solidFill>
              </a:rPr>
              <a:t>English proficiency </a:t>
            </a:r>
            <a:r>
              <a:rPr lang="en-US" dirty="0"/>
              <a:t>in speaking, listening, reading, and writing.</a:t>
            </a:r>
          </a:p>
          <a:p>
            <a:r>
              <a:rPr lang="en-US" dirty="0"/>
              <a:t>ELLs in Grades K – 2 may be dismissed from ESOL based on qualifying WIDA scores.</a:t>
            </a:r>
          </a:p>
          <a:p>
            <a:r>
              <a:rPr lang="en-US" dirty="0"/>
              <a:t>ELLs in Grades 3 – 12 may be dismissed from ESOL based on qualifying </a:t>
            </a:r>
            <a:r>
              <a:rPr lang="en-US" b="1" dirty="0"/>
              <a:t>FSA </a:t>
            </a:r>
            <a:r>
              <a:rPr lang="en-US" b="1" u="sng" dirty="0"/>
              <a:t>and</a:t>
            </a:r>
            <a:r>
              <a:rPr lang="en-US" b="1" dirty="0"/>
              <a:t> WIDA scores.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551" y="1561838"/>
            <a:ext cx="2952750" cy="85725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3399"/>
          <a:stretch/>
        </p:blipFill>
        <p:spPr>
          <a:xfrm>
            <a:off x="1959720" y="1190275"/>
            <a:ext cx="1151970" cy="1029935"/>
          </a:xfrm>
          <a:prstGeom prst="rect">
            <a:avLst/>
          </a:prstGeom>
        </p:spPr>
      </p:pic>
      <p:sp>
        <p:nvSpPr>
          <p:cNvPr id="10" name="Slide Number Placeholder 9">
            <a:extLst>
              <a:ext uri="{FF2B5EF4-FFF2-40B4-BE49-F238E27FC236}">
                <a16:creationId xmlns:a16="http://schemas.microsoft.com/office/drawing/2014/main" id="{23D34D39-838B-4C8E-9BB0-8B88F3179A89}"/>
              </a:ext>
            </a:extLst>
          </p:cNvPr>
          <p:cNvSpPr>
            <a:spLocks noGrp="1"/>
          </p:cNvSpPr>
          <p:nvPr>
            <p:ph type="sldNum" sz="quarter" idx="12"/>
          </p:nvPr>
        </p:nvSpPr>
        <p:spPr/>
        <p:txBody>
          <a:bodyPr/>
          <a:lstStyle/>
          <a:p>
            <a:fld id="{4AFE3D7D-B19D-4401-A701-AC6955DE58B9}" type="slidenum">
              <a:rPr lang="en-US" smtClean="0"/>
              <a:t>4</a:t>
            </a:fld>
            <a:endParaRPr lang="en-US"/>
          </a:p>
        </p:txBody>
      </p:sp>
    </p:spTree>
    <p:extLst>
      <p:ext uri="{BB962C8B-B14F-4D97-AF65-F5344CB8AC3E}">
        <p14:creationId xmlns:p14="http://schemas.microsoft.com/office/powerpoint/2010/main" val="22666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p:cNvPr>
          <p:cNvPicPr>
            <a:picLocks noChangeAspect="1"/>
          </p:cNvPicPr>
          <p:nvPr/>
        </p:nvPicPr>
        <p:blipFill rotWithShape="1">
          <a:blip r:embed="rId3"/>
          <a:srcRect l="50874" t="42490" r="17448" b="25981"/>
          <a:stretch/>
        </p:blipFill>
        <p:spPr>
          <a:xfrm>
            <a:off x="1846324" y="2129049"/>
            <a:ext cx="6901891" cy="3862317"/>
          </a:xfrm>
          <a:prstGeom prst="rect">
            <a:avLst/>
          </a:prstGeom>
        </p:spPr>
      </p:pic>
      <p:sp>
        <p:nvSpPr>
          <p:cNvPr id="10" name="Title 9"/>
          <p:cNvSpPr>
            <a:spLocks noGrp="1"/>
          </p:cNvSpPr>
          <p:nvPr>
            <p:ph type="title"/>
          </p:nvPr>
        </p:nvSpPr>
        <p:spPr/>
        <p:txBody>
          <a:bodyPr/>
          <a:lstStyle/>
          <a:p>
            <a:r>
              <a:rPr lang="en-US" dirty="0"/>
              <a:t>Watch the 5-Minute Video to Learn More about LAS Links</a:t>
            </a:r>
          </a:p>
        </p:txBody>
      </p:sp>
      <p:sp>
        <p:nvSpPr>
          <p:cNvPr id="3" name="Slide Number Placeholder 2">
            <a:extLst>
              <a:ext uri="{FF2B5EF4-FFF2-40B4-BE49-F238E27FC236}">
                <a16:creationId xmlns:a16="http://schemas.microsoft.com/office/drawing/2014/main" id="{E83B4163-B999-49BD-AB57-739091251401}"/>
              </a:ext>
            </a:extLst>
          </p:cNvPr>
          <p:cNvSpPr>
            <a:spLocks noGrp="1"/>
          </p:cNvSpPr>
          <p:nvPr>
            <p:ph type="sldNum" sz="quarter" idx="12"/>
          </p:nvPr>
        </p:nvSpPr>
        <p:spPr/>
        <p:txBody>
          <a:bodyPr/>
          <a:lstStyle/>
          <a:p>
            <a:fld id="{4AFE3D7D-B19D-4401-A701-AC6955DE58B9}" type="slidenum">
              <a:rPr lang="en-US" smtClean="0"/>
              <a:t>5</a:t>
            </a:fld>
            <a:endParaRPr lang="en-US"/>
          </a:p>
        </p:txBody>
      </p:sp>
    </p:spTree>
    <p:extLst>
      <p:ext uri="{BB962C8B-B14F-4D97-AF65-F5344CB8AC3E}">
        <p14:creationId xmlns:p14="http://schemas.microsoft.com/office/powerpoint/2010/main" val="231680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13683" y="162784"/>
            <a:ext cx="10764634" cy="1533098"/>
          </a:xfrm>
        </p:spPr>
        <p:txBody>
          <a:bodyPr>
            <a:normAutofit fontScale="90000"/>
          </a:bodyPr>
          <a:lstStyle/>
          <a:p>
            <a:r>
              <a:rPr lang="en-US" dirty="0">
                <a:solidFill>
                  <a:schemeClr val="tx1"/>
                </a:solidFill>
              </a:rPr>
              <a:t>Use the Links Below to Explore the </a:t>
            </a:r>
            <a:br>
              <a:rPr lang="en-US" dirty="0">
                <a:solidFill>
                  <a:schemeClr val="tx1"/>
                </a:solidFill>
              </a:rPr>
            </a:br>
            <a:r>
              <a:rPr lang="en-US" dirty="0">
                <a:solidFill>
                  <a:schemeClr val="tx1"/>
                </a:solidFill>
              </a:rPr>
              <a:t>Sample </a:t>
            </a:r>
            <a:r>
              <a:rPr lang="en-US" u="sng" dirty="0">
                <a:solidFill>
                  <a:schemeClr val="tx1"/>
                </a:solidFill>
              </a:rPr>
              <a:t>PRACTICE</a:t>
            </a:r>
            <a:r>
              <a:rPr lang="en-US" dirty="0">
                <a:solidFill>
                  <a:schemeClr val="tx1"/>
                </a:solidFill>
              </a:rPr>
              <a:t> WIDA Access for ELLs Test Items and Format (choose the grade level(s) you currently serve):</a:t>
            </a:r>
          </a:p>
        </p:txBody>
      </p:sp>
      <p:pic>
        <p:nvPicPr>
          <p:cNvPr id="2" name="Picture 1"/>
          <p:cNvPicPr>
            <a:picLocks noChangeAspect="1"/>
          </p:cNvPicPr>
          <p:nvPr/>
        </p:nvPicPr>
        <p:blipFill rotWithShape="1">
          <a:blip r:embed="rId2"/>
          <a:srcRect l="20703" t="23787" r="22168" b="10729"/>
          <a:stretch/>
        </p:blipFill>
        <p:spPr>
          <a:xfrm>
            <a:off x="5474428" y="2033516"/>
            <a:ext cx="5629937" cy="41898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668740" y="2183641"/>
            <a:ext cx="3875964" cy="4370427"/>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chemeClr val="accent2">
                    <a:lumMod val="75000"/>
                  </a:schemeClr>
                </a:solidFill>
                <a:hlinkClick r:id="rId3"/>
              </a:rPr>
              <a:t>Grade 1 - Speaking</a:t>
            </a:r>
            <a:endParaRPr lang="en-US" sz="2000" dirty="0">
              <a:solidFill>
                <a:schemeClr val="accent2">
                  <a:lumMod val="75000"/>
                </a:schemeClr>
              </a:solidFill>
            </a:endParaRPr>
          </a:p>
          <a:p>
            <a:pPr marL="285750" indent="-285750">
              <a:buFont typeface="Wingdings" panose="05000000000000000000" pitchFamily="2" charset="2"/>
              <a:buChar char="Ø"/>
            </a:pPr>
            <a:endParaRPr lang="en-US" sz="2000" dirty="0">
              <a:solidFill>
                <a:schemeClr val="accent2">
                  <a:lumMod val="75000"/>
                </a:schemeClr>
              </a:solidFill>
            </a:endParaRPr>
          </a:p>
          <a:p>
            <a:pPr marL="285750" indent="-285750">
              <a:buFont typeface="Wingdings" panose="05000000000000000000" pitchFamily="2" charset="2"/>
              <a:buChar char="Ø"/>
            </a:pPr>
            <a:r>
              <a:rPr lang="en-US" sz="2000" dirty="0">
                <a:solidFill>
                  <a:schemeClr val="accent2">
                    <a:lumMod val="75000"/>
                  </a:schemeClr>
                </a:solidFill>
                <a:hlinkClick r:id="rId4"/>
              </a:rPr>
              <a:t>Grade 2 - Reading</a:t>
            </a:r>
            <a:endParaRPr lang="en-US" sz="2000" dirty="0">
              <a:solidFill>
                <a:schemeClr val="accent2">
                  <a:lumMod val="75000"/>
                </a:schemeClr>
              </a:solidFill>
            </a:endParaRPr>
          </a:p>
          <a:p>
            <a:pPr marL="285750" indent="-285750">
              <a:buFont typeface="Wingdings" panose="05000000000000000000" pitchFamily="2" charset="2"/>
              <a:buChar char="Ø"/>
            </a:pPr>
            <a:endParaRPr lang="en-US" sz="2000" dirty="0">
              <a:solidFill>
                <a:schemeClr val="accent2">
                  <a:lumMod val="75000"/>
                </a:schemeClr>
              </a:solidFill>
            </a:endParaRPr>
          </a:p>
          <a:p>
            <a:pPr marL="285750" indent="-285750">
              <a:buFont typeface="Wingdings" panose="05000000000000000000" pitchFamily="2" charset="2"/>
              <a:buChar char="Ø"/>
            </a:pPr>
            <a:r>
              <a:rPr lang="en-US" sz="2000" dirty="0">
                <a:solidFill>
                  <a:schemeClr val="accent2">
                    <a:lumMod val="75000"/>
                  </a:schemeClr>
                </a:solidFill>
                <a:hlinkClick r:id="rId5"/>
              </a:rPr>
              <a:t>Grade 3 - Reading</a:t>
            </a:r>
            <a:endParaRPr lang="en-US" sz="2000" dirty="0">
              <a:solidFill>
                <a:schemeClr val="accent2">
                  <a:lumMod val="75000"/>
                </a:schemeClr>
              </a:solidFill>
            </a:endParaRPr>
          </a:p>
          <a:p>
            <a:pPr marL="285750" indent="-285750">
              <a:buFont typeface="Wingdings" panose="05000000000000000000" pitchFamily="2" charset="2"/>
              <a:buChar char="Ø"/>
            </a:pPr>
            <a:endParaRPr lang="en-US" sz="2000" dirty="0">
              <a:solidFill>
                <a:schemeClr val="accent2">
                  <a:lumMod val="75000"/>
                </a:schemeClr>
              </a:solidFill>
            </a:endParaRPr>
          </a:p>
          <a:p>
            <a:pPr marL="285750" indent="-285750">
              <a:buFont typeface="Wingdings" panose="05000000000000000000" pitchFamily="2" charset="2"/>
              <a:buChar char="Ø"/>
            </a:pPr>
            <a:r>
              <a:rPr lang="en-US" sz="2000" dirty="0">
                <a:solidFill>
                  <a:schemeClr val="accent2">
                    <a:lumMod val="75000"/>
                  </a:schemeClr>
                </a:solidFill>
                <a:hlinkClick r:id="rId6"/>
              </a:rPr>
              <a:t>Grade 4 - Reading</a:t>
            </a:r>
            <a:endParaRPr lang="en-US" sz="2000" dirty="0">
              <a:solidFill>
                <a:schemeClr val="accent2">
                  <a:lumMod val="75000"/>
                </a:schemeClr>
              </a:solidFill>
            </a:endParaRPr>
          </a:p>
          <a:p>
            <a:pPr marL="285750" indent="-285750">
              <a:buFont typeface="Wingdings" panose="05000000000000000000" pitchFamily="2" charset="2"/>
              <a:buChar char="Ø"/>
            </a:pPr>
            <a:endParaRPr lang="en-US" sz="2000" dirty="0">
              <a:solidFill>
                <a:schemeClr val="accent2">
                  <a:lumMod val="75000"/>
                </a:schemeClr>
              </a:solidFill>
            </a:endParaRPr>
          </a:p>
          <a:p>
            <a:pPr marL="285750" indent="-285750">
              <a:buFont typeface="Wingdings" panose="05000000000000000000" pitchFamily="2" charset="2"/>
              <a:buChar char="Ø"/>
            </a:pPr>
            <a:r>
              <a:rPr lang="en-US" sz="2000" dirty="0">
                <a:solidFill>
                  <a:schemeClr val="accent2">
                    <a:lumMod val="75000"/>
                  </a:schemeClr>
                </a:solidFill>
                <a:hlinkClick r:id="rId7"/>
              </a:rPr>
              <a:t>Grade 5 - Writing</a:t>
            </a:r>
            <a:endParaRPr lang="en-US" sz="2000" dirty="0">
              <a:solidFill>
                <a:schemeClr val="accent2">
                  <a:lumMod val="75000"/>
                </a:schemeClr>
              </a:solidFill>
            </a:endParaRPr>
          </a:p>
          <a:p>
            <a:pPr marL="285750" indent="-285750">
              <a:buFont typeface="Wingdings" panose="05000000000000000000" pitchFamily="2" charset="2"/>
              <a:buChar char="Ø"/>
            </a:pPr>
            <a:endParaRPr lang="en-US" sz="2000" dirty="0">
              <a:solidFill>
                <a:schemeClr val="accent2">
                  <a:lumMod val="75000"/>
                </a:schemeClr>
              </a:solidFill>
            </a:endParaRPr>
          </a:p>
          <a:p>
            <a:pPr marL="285750" indent="-285750">
              <a:buFont typeface="Wingdings" panose="05000000000000000000" pitchFamily="2" charset="2"/>
              <a:buChar char="Ø"/>
            </a:pPr>
            <a:r>
              <a:rPr lang="en-US" sz="2000" dirty="0">
                <a:solidFill>
                  <a:schemeClr val="accent2">
                    <a:lumMod val="75000"/>
                  </a:schemeClr>
                </a:solidFill>
                <a:hlinkClick r:id="rId8"/>
              </a:rPr>
              <a:t>Grades 6- 8 - Reading</a:t>
            </a:r>
            <a:endParaRPr lang="en-US" sz="2000" dirty="0">
              <a:solidFill>
                <a:schemeClr val="accent2">
                  <a:lumMod val="75000"/>
                </a:schemeClr>
              </a:solidFill>
            </a:endParaRPr>
          </a:p>
          <a:p>
            <a:pPr marL="285750" indent="-285750">
              <a:buFont typeface="Wingdings" panose="05000000000000000000" pitchFamily="2" charset="2"/>
              <a:buChar char="Ø"/>
            </a:pPr>
            <a:endParaRPr lang="en-US" sz="2000" dirty="0">
              <a:solidFill>
                <a:schemeClr val="accent2">
                  <a:lumMod val="75000"/>
                </a:schemeClr>
              </a:solidFill>
            </a:endParaRPr>
          </a:p>
          <a:p>
            <a:pPr marL="285750" indent="-285750">
              <a:buFont typeface="Wingdings" panose="05000000000000000000" pitchFamily="2" charset="2"/>
              <a:buChar char="Ø"/>
            </a:pPr>
            <a:r>
              <a:rPr lang="en-US" sz="2000" dirty="0">
                <a:solidFill>
                  <a:schemeClr val="accent2">
                    <a:lumMod val="75000"/>
                  </a:schemeClr>
                </a:solidFill>
                <a:hlinkClick r:id="rId9"/>
              </a:rPr>
              <a:t>Grades 9-12 - Writing</a:t>
            </a:r>
            <a:endParaRPr lang="en-US" sz="2000" dirty="0">
              <a:solidFill>
                <a:schemeClr val="accent2">
                  <a:lumMod val="75000"/>
                </a:schemeClr>
              </a:solidFill>
            </a:endParaRPr>
          </a:p>
          <a:p>
            <a:endParaRPr lang="en-US" dirty="0"/>
          </a:p>
        </p:txBody>
      </p:sp>
      <p:sp>
        <p:nvSpPr>
          <p:cNvPr id="5" name="Slide Number Placeholder 4">
            <a:extLst>
              <a:ext uri="{FF2B5EF4-FFF2-40B4-BE49-F238E27FC236}">
                <a16:creationId xmlns:a16="http://schemas.microsoft.com/office/drawing/2014/main" id="{DDBE0658-6941-4C55-88BE-7312D4C2A771}"/>
              </a:ext>
            </a:extLst>
          </p:cNvPr>
          <p:cNvSpPr>
            <a:spLocks noGrp="1"/>
          </p:cNvSpPr>
          <p:nvPr>
            <p:ph type="sldNum" sz="quarter" idx="12"/>
          </p:nvPr>
        </p:nvSpPr>
        <p:spPr/>
        <p:txBody>
          <a:bodyPr/>
          <a:lstStyle/>
          <a:p>
            <a:fld id="{4AFE3D7D-B19D-4401-A701-AC6955DE58B9}" type="slidenum">
              <a:rPr lang="en-US" smtClean="0"/>
              <a:t>6</a:t>
            </a:fld>
            <a:endParaRPr lang="en-US"/>
          </a:p>
        </p:txBody>
      </p:sp>
    </p:spTree>
    <p:extLst>
      <p:ext uri="{BB962C8B-B14F-4D97-AF65-F5344CB8AC3E}">
        <p14:creationId xmlns:p14="http://schemas.microsoft.com/office/powerpoint/2010/main" val="340139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US" sz="4800" dirty="0">
                <a:solidFill>
                  <a:schemeClr val="tx1"/>
                </a:solidFill>
              </a:rPr>
              <a:t>Formative Assessment</a:t>
            </a:r>
          </a:p>
        </p:txBody>
      </p:sp>
      <p:sp>
        <p:nvSpPr>
          <p:cNvPr id="3" name="Content Placeholder 2"/>
          <p:cNvSpPr>
            <a:spLocks noGrp="1"/>
          </p:cNvSpPr>
          <p:nvPr>
            <p:ph idx="1"/>
          </p:nvPr>
        </p:nvSpPr>
        <p:spPr>
          <a:xfrm>
            <a:off x="677333" y="2160589"/>
            <a:ext cx="9458887" cy="4434764"/>
          </a:xfrm>
        </p:spPr>
        <p:txBody>
          <a:bodyPr>
            <a:normAutofit fontScale="92500" lnSpcReduction="20000"/>
          </a:bodyPr>
          <a:lstStyle/>
          <a:p>
            <a:pPr marL="0" indent="0">
              <a:buNone/>
            </a:pPr>
            <a:r>
              <a:rPr lang="en-US" sz="2400" b="1" dirty="0">
                <a:solidFill>
                  <a:schemeClr val="tx1"/>
                </a:solidFill>
                <a:latin typeface="Arial" panose="020B0604020202020204" pitchFamily="34" charset="0"/>
                <a:cs typeface="Arial" panose="020B0604020202020204" pitchFamily="34" charset="0"/>
              </a:rPr>
              <a:t>Formative assessment</a:t>
            </a:r>
            <a:r>
              <a:rPr lang="en-US" sz="2400" dirty="0">
                <a:solidFill>
                  <a:schemeClr val="tx1"/>
                </a:solidFill>
                <a:latin typeface="Arial" panose="020B0604020202020204" pitchFamily="34" charset="0"/>
                <a:cs typeface="Arial" panose="020B0604020202020204" pitchFamily="34" charset="0"/>
              </a:rPr>
              <a:t> refers to the ongoing process students and teachers engage in when they…</a:t>
            </a:r>
          </a:p>
          <a:p>
            <a:pPr marL="0" indent="0">
              <a:lnSpc>
                <a:spcPct val="120000"/>
              </a:lnSpc>
              <a:spcBef>
                <a:spcPts val="0"/>
              </a:spcBef>
              <a:buNone/>
            </a:pPr>
            <a:endParaRPr lang="en-US" sz="1100" dirty="0">
              <a:solidFill>
                <a:schemeClr val="tx1"/>
              </a:solidFill>
              <a:latin typeface="Arial" panose="020B0604020202020204" pitchFamily="34" charset="0"/>
              <a:cs typeface="Arial" panose="020B0604020202020204" pitchFamily="34" charset="0"/>
            </a:endParaRPr>
          </a:p>
          <a:p>
            <a:pPr lvl="1"/>
            <a:r>
              <a:rPr lang="en-US" sz="2600" dirty="0">
                <a:solidFill>
                  <a:schemeClr val="tx1"/>
                </a:solidFill>
                <a:latin typeface="Arial" panose="020B0604020202020204" pitchFamily="34" charset="0"/>
                <a:cs typeface="Arial" panose="020B0604020202020204" pitchFamily="34" charset="0"/>
              </a:rPr>
              <a:t>focus on learning goals</a:t>
            </a:r>
          </a:p>
          <a:p>
            <a:pPr lvl="1"/>
            <a:r>
              <a:rPr lang="en-US" sz="2600" dirty="0">
                <a:solidFill>
                  <a:schemeClr val="tx1"/>
                </a:solidFill>
                <a:latin typeface="Arial" panose="020B0604020202020204" pitchFamily="34" charset="0"/>
                <a:cs typeface="Arial" panose="020B0604020202020204" pitchFamily="34" charset="0"/>
              </a:rPr>
              <a:t>take stock of where current work is in relation to the goal</a:t>
            </a:r>
          </a:p>
          <a:p>
            <a:pPr lvl="1"/>
            <a:r>
              <a:rPr lang="en-US" sz="2600" dirty="0">
                <a:solidFill>
                  <a:schemeClr val="tx1"/>
                </a:solidFill>
                <a:latin typeface="Arial" panose="020B0604020202020204" pitchFamily="34" charset="0"/>
                <a:cs typeface="Arial" panose="020B0604020202020204" pitchFamily="34" charset="0"/>
              </a:rPr>
              <a:t>take action to move closer to the goal</a:t>
            </a:r>
          </a:p>
          <a:p>
            <a:endParaRPr lang="en-US" sz="2400" dirty="0">
              <a:solidFill>
                <a:schemeClr val="tx1"/>
              </a:solidFill>
              <a:latin typeface="Arial" panose="020B0604020202020204" pitchFamily="34" charset="0"/>
              <a:cs typeface="Arial" panose="020B0604020202020204" pitchFamily="34" charset="0"/>
            </a:endParaRPr>
          </a:p>
          <a:p>
            <a:pPr marL="0" indent="0">
              <a:buNone/>
            </a:pPr>
            <a:r>
              <a:rPr lang="en-US" sz="2400" b="1" dirty="0">
                <a:solidFill>
                  <a:schemeClr val="tx1"/>
                </a:solidFill>
                <a:latin typeface="Arial" panose="020B0604020202020204" pitchFamily="34" charset="0"/>
                <a:cs typeface="Arial" panose="020B0604020202020204" pitchFamily="34" charset="0"/>
              </a:rPr>
              <a:t>Formative assessment </a:t>
            </a:r>
            <a:r>
              <a:rPr lang="en-US" sz="2400" dirty="0">
                <a:solidFill>
                  <a:schemeClr val="tx1"/>
                </a:solidFill>
                <a:latin typeface="Arial" panose="020B0604020202020204" pitchFamily="34" charset="0"/>
                <a:cs typeface="Arial" panose="020B0604020202020204" pitchFamily="34" charset="0"/>
              </a:rPr>
              <a:t>occurs both </a:t>
            </a:r>
            <a:r>
              <a:rPr lang="en-US" sz="2400" b="1" dirty="0">
                <a:solidFill>
                  <a:schemeClr val="tx1"/>
                </a:solidFill>
                <a:latin typeface="Arial" panose="020B0604020202020204" pitchFamily="34" charset="0"/>
                <a:cs typeface="Arial" panose="020B0604020202020204" pitchFamily="34" charset="0"/>
              </a:rPr>
              <a:t>before</a:t>
            </a:r>
            <a:r>
              <a:rPr lang="en-US" sz="2400" dirty="0">
                <a:solidFill>
                  <a:schemeClr val="tx1"/>
                </a:solidFill>
                <a:latin typeface="Arial" panose="020B0604020202020204" pitchFamily="34" charset="0"/>
                <a:cs typeface="Arial" panose="020B0604020202020204" pitchFamily="34" charset="0"/>
              </a:rPr>
              <a:t> and </a:t>
            </a:r>
            <a:r>
              <a:rPr lang="en-US" sz="2400" b="1" dirty="0">
                <a:solidFill>
                  <a:schemeClr val="tx1"/>
                </a:solidFill>
                <a:latin typeface="Arial" panose="020B0604020202020204" pitchFamily="34" charset="0"/>
                <a:cs typeface="Arial" panose="020B0604020202020204" pitchFamily="34" charset="0"/>
              </a:rPr>
              <a:t>during</a:t>
            </a:r>
            <a:r>
              <a:rPr lang="en-US" sz="2400" dirty="0">
                <a:solidFill>
                  <a:schemeClr val="tx1"/>
                </a:solidFill>
                <a:latin typeface="Arial" panose="020B0604020202020204" pitchFamily="34" charset="0"/>
                <a:cs typeface="Arial" panose="020B0604020202020204" pitchFamily="34" charset="0"/>
              </a:rPr>
              <a:t> the learning process.</a:t>
            </a:r>
          </a:p>
          <a:p>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pPr marL="0" indent="0" algn="r">
              <a:buNone/>
            </a:pPr>
            <a:r>
              <a:rPr lang="en-US" sz="2400" i="1" dirty="0">
                <a:solidFill>
                  <a:schemeClr val="tx1"/>
                </a:solidFill>
                <a:latin typeface="Arial" panose="020B0604020202020204" pitchFamily="34" charset="0"/>
                <a:cs typeface="Arial" panose="020B0604020202020204" pitchFamily="34" charset="0"/>
              </a:rPr>
              <a:t>ACSD – Formative Assessment Strategies,  Second Edition, S. Brookhart</a:t>
            </a:r>
          </a:p>
        </p:txBody>
      </p:sp>
      <p:sp>
        <p:nvSpPr>
          <p:cNvPr id="5" name="Slide Number Placeholder 4">
            <a:extLst>
              <a:ext uri="{FF2B5EF4-FFF2-40B4-BE49-F238E27FC236}">
                <a16:creationId xmlns:a16="http://schemas.microsoft.com/office/drawing/2014/main" id="{7043D6A4-95CB-4C45-9D4A-7770CE0B57FB}"/>
              </a:ext>
            </a:extLst>
          </p:cNvPr>
          <p:cNvSpPr>
            <a:spLocks noGrp="1"/>
          </p:cNvSpPr>
          <p:nvPr>
            <p:ph type="sldNum" sz="quarter" idx="12"/>
          </p:nvPr>
        </p:nvSpPr>
        <p:spPr/>
        <p:txBody>
          <a:bodyPr/>
          <a:lstStyle/>
          <a:p>
            <a:fld id="{4AFE3D7D-B19D-4401-A701-AC6955DE58B9}" type="slidenum">
              <a:rPr lang="en-US" smtClean="0"/>
              <a:t>7</a:t>
            </a:fld>
            <a:endParaRPr lang="en-US"/>
          </a:p>
        </p:txBody>
      </p:sp>
    </p:spTree>
    <p:extLst>
      <p:ext uri="{BB962C8B-B14F-4D97-AF65-F5344CB8AC3E}">
        <p14:creationId xmlns:p14="http://schemas.microsoft.com/office/powerpoint/2010/main" val="264327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35" y="623248"/>
            <a:ext cx="10431944" cy="741528"/>
          </a:xfrm>
          <a:ln>
            <a:solidFill>
              <a:schemeClr val="accent1"/>
            </a:solidFill>
          </a:ln>
        </p:spPr>
        <p:txBody>
          <a:bodyPr/>
          <a:lstStyle/>
          <a:p>
            <a:r>
              <a:rPr lang="en-US" dirty="0">
                <a:solidFill>
                  <a:schemeClr val="tx1"/>
                </a:solidFill>
              </a:rPr>
              <a:t>Common Examples of Formative  Assessment</a:t>
            </a:r>
          </a:p>
        </p:txBody>
      </p:sp>
      <p:sp>
        <p:nvSpPr>
          <p:cNvPr id="3" name="Content Placeholder 2"/>
          <p:cNvSpPr>
            <a:spLocks noGrp="1"/>
          </p:cNvSpPr>
          <p:nvPr>
            <p:ph idx="1"/>
          </p:nvPr>
        </p:nvSpPr>
        <p:spPr>
          <a:xfrm>
            <a:off x="363435" y="1930400"/>
            <a:ext cx="10745843" cy="4743450"/>
          </a:xfrm>
        </p:spPr>
        <p:txBody>
          <a:bodyPr>
            <a:normAutofit fontScale="92500"/>
          </a:bodyPr>
          <a:lstStyle/>
          <a:p>
            <a:pPr marL="0" indent="0" fontAlgn="base">
              <a:buNone/>
            </a:pPr>
            <a:r>
              <a:rPr lang="en-US" sz="2600" dirty="0">
                <a:solidFill>
                  <a:schemeClr val="tx1"/>
                </a:solidFill>
              </a:rPr>
              <a:t>The following are a </a:t>
            </a:r>
            <a:r>
              <a:rPr lang="en-US" sz="2600" u="sng" dirty="0">
                <a:solidFill>
                  <a:schemeClr val="tx1"/>
                </a:solidFill>
              </a:rPr>
              <a:t>few</a:t>
            </a:r>
            <a:r>
              <a:rPr lang="en-US" sz="2600" dirty="0">
                <a:solidFill>
                  <a:schemeClr val="tx1"/>
                </a:solidFill>
              </a:rPr>
              <a:t> representative examples of formative assessments:</a:t>
            </a:r>
          </a:p>
          <a:p>
            <a:pPr fontAlgn="base"/>
            <a:r>
              <a:rPr lang="en-US" dirty="0">
                <a:solidFill>
                  <a:schemeClr val="tx1"/>
                </a:solidFill>
              </a:rPr>
              <a:t>Questions that teachers pose to individual students and groups of students during the learning process to determine a potential struggle with specific concepts or skills.</a:t>
            </a:r>
          </a:p>
          <a:p>
            <a:pPr fontAlgn="base"/>
            <a:r>
              <a:rPr lang="en-US" dirty="0">
                <a:solidFill>
                  <a:schemeClr val="tx1"/>
                </a:solidFill>
              </a:rPr>
              <a:t>Specific, detailed, and constructive feedback that teachers provide on student work, such as journal entries, essays, worksheets, research papers, projects, ungraded quizzes, lab results, or works of art, design, and performance. The feedback may be used to revise or improve a work product.</a:t>
            </a:r>
          </a:p>
          <a:p>
            <a:pPr fontAlgn="base"/>
            <a:r>
              <a:rPr lang="en-US" dirty="0">
                <a:solidFill>
                  <a:schemeClr val="tx1"/>
                </a:solidFill>
              </a:rPr>
              <a:t>“Exit slips” or “exit tickets” that quickly collect student responses to a teacher’s questions at the end of a lesson or class period. Based on student responses, the teacher can modify the next lesson to address appropriate concepts or provide re-teaching. “Admit slips” are a similar strategy used at the beginning of a class or lesson to determine what students have retained from previous learning experiences.</a:t>
            </a:r>
          </a:p>
          <a:p>
            <a:pPr fontAlgn="base"/>
            <a:r>
              <a:rPr lang="en-US" dirty="0">
                <a:solidFill>
                  <a:schemeClr val="tx1"/>
                </a:solidFill>
              </a:rPr>
              <a:t>Self-assessments that allow students to think about their own learning process, to reflect on what they do well or struggle with, and to articulate what they have learned or still need to learn to meet course expectations or learning standards.</a:t>
            </a:r>
          </a:p>
          <a:p>
            <a:pPr marL="0" indent="0" algn="r">
              <a:buNone/>
            </a:pPr>
            <a:r>
              <a:rPr lang="en-US" i="1" dirty="0"/>
              <a:t>Great Schools Partnership – Ed Glossary - 2014</a:t>
            </a:r>
          </a:p>
        </p:txBody>
      </p:sp>
      <p:sp>
        <p:nvSpPr>
          <p:cNvPr id="5" name="Slide Number Placeholder 4">
            <a:extLst>
              <a:ext uri="{FF2B5EF4-FFF2-40B4-BE49-F238E27FC236}">
                <a16:creationId xmlns:a16="http://schemas.microsoft.com/office/drawing/2014/main" id="{04E03599-F18A-445A-A72C-835D14FE50F0}"/>
              </a:ext>
            </a:extLst>
          </p:cNvPr>
          <p:cNvSpPr>
            <a:spLocks noGrp="1"/>
          </p:cNvSpPr>
          <p:nvPr>
            <p:ph type="sldNum" sz="quarter" idx="12"/>
          </p:nvPr>
        </p:nvSpPr>
        <p:spPr/>
        <p:txBody>
          <a:bodyPr/>
          <a:lstStyle/>
          <a:p>
            <a:fld id="{4AFE3D7D-B19D-4401-A701-AC6955DE58B9}" type="slidenum">
              <a:rPr lang="en-US" smtClean="0"/>
              <a:t>8</a:t>
            </a:fld>
            <a:endParaRPr lang="en-US"/>
          </a:p>
        </p:txBody>
      </p:sp>
    </p:spTree>
    <p:extLst>
      <p:ext uri="{BB962C8B-B14F-4D97-AF65-F5344CB8AC3E}">
        <p14:creationId xmlns:p14="http://schemas.microsoft.com/office/powerpoint/2010/main" val="279806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925" y="363940"/>
            <a:ext cx="9490248" cy="878007"/>
          </a:xfrm>
          <a:ln>
            <a:solidFill>
              <a:schemeClr val="accent1"/>
            </a:solidFill>
          </a:ln>
        </p:spPr>
        <p:txBody>
          <a:bodyPr/>
          <a:lstStyle/>
          <a:p>
            <a:r>
              <a:rPr lang="en-US" dirty="0">
                <a:solidFill>
                  <a:schemeClr val="tx1"/>
                </a:solidFill>
              </a:rPr>
              <a:t>Formative Assessment Adaptations for ELLs</a:t>
            </a:r>
          </a:p>
        </p:txBody>
      </p:sp>
      <p:sp>
        <p:nvSpPr>
          <p:cNvPr id="3" name="Content Placeholder 2"/>
          <p:cNvSpPr>
            <a:spLocks noGrp="1"/>
          </p:cNvSpPr>
          <p:nvPr>
            <p:ph idx="1"/>
          </p:nvPr>
        </p:nvSpPr>
        <p:spPr>
          <a:xfrm>
            <a:off x="754925" y="1241947"/>
            <a:ext cx="9935570" cy="5274860"/>
          </a:xfrm>
        </p:spPr>
        <p:txBody>
          <a:bodyPr>
            <a:normAutofit/>
          </a:bodyPr>
          <a:lstStyle/>
          <a:p>
            <a:pPr marL="0" indent="0">
              <a:buNone/>
            </a:pPr>
            <a:r>
              <a:rPr lang="en-US" sz="2400" dirty="0"/>
              <a:t>Common adaptations to consider for ELLs on formative assessments may include any of the following:</a:t>
            </a:r>
          </a:p>
          <a:p>
            <a:pPr>
              <a:buClrTx/>
              <a:buFont typeface="Wingdings" panose="05000000000000000000" pitchFamily="2" charset="2"/>
              <a:buChar char="Ø"/>
            </a:pPr>
            <a:r>
              <a:rPr lang="en-US" sz="2000" dirty="0"/>
              <a:t>Providing extended time and/or opportunities to break up longer test content over a period of time can be helpful for ELLs at the beginning stages of English proficiency.  However, extended time should never be viewed as the only adaption needed for ELLs.  </a:t>
            </a:r>
          </a:p>
          <a:p>
            <a:pPr>
              <a:buClrTx/>
              <a:buFont typeface="Wingdings" panose="05000000000000000000" pitchFamily="2" charset="2"/>
              <a:buChar char="Ø"/>
            </a:pPr>
            <a:r>
              <a:rPr lang="en-US" sz="2000" dirty="0"/>
              <a:t>Reducing </a:t>
            </a:r>
            <a:r>
              <a:rPr lang="en-US" sz="2000" b="1" dirty="0">
                <a:solidFill>
                  <a:schemeClr val="accent2">
                    <a:lumMod val="75000"/>
                  </a:schemeClr>
                </a:solidFill>
              </a:rPr>
              <a:t>linguistic complexity </a:t>
            </a:r>
            <a:r>
              <a:rPr lang="en-US" sz="2000" dirty="0"/>
              <a:t>– provide word banks or sentence frames; reduce the number of choices on multiple choice or matching formats; provide basic vocabulary support with content and with test directions</a:t>
            </a:r>
          </a:p>
          <a:p>
            <a:pPr>
              <a:buClrTx/>
              <a:buFont typeface="Wingdings" panose="05000000000000000000" pitchFamily="2" charset="2"/>
              <a:buChar char="Ø"/>
            </a:pPr>
            <a:r>
              <a:rPr lang="en-US" sz="2000" dirty="0"/>
              <a:t>Providing </a:t>
            </a:r>
            <a:r>
              <a:rPr lang="en-US" sz="2000" b="1" dirty="0">
                <a:solidFill>
                  <a:schemeClr val="accent2">
                    <a:lumMod val="75000"/>
                  </a:schemeClr>
                </a:solidFill>
              </a:rPr>
              <a:t>visual support </a:t>
            </a:r>
            <a:r>
              <a:rPr lang="en-US" sz="2000" dirty="0"/>
              <a:t>for key terms or concepts</a:t>
            </a:r>
          </a:p>
          <a:p>
            <a:pPr>
              <a:buClrTx/>
              <a:buFont typeface="Wingdings" panose="05000000000000000000" pitchFamily="2" charset="2"/>
              <a:buChar char="Ø"/>
            </a:pPr>
            <a:r>
              <a:rPr lang="en-US" sz="2000" dirty="0"/>
              <a:t>Allowing the student to use </a:t>
            </a:r>
            <a:r>
              <a:rPr lang="en-US" sz="2000" b="1" dirty="0">
                <a:solidFill>
                  <a:schemeClr val="accent2">
                    <a:lumMod val="75000"/>
                  </a:schemeClr>
                </a:solidFill>
              </a:rPr>
              <a:t>translation tools </a:t>
            </a:r>
            <a:r>
              <a:rPr lang="en-US" sz="2000" dirty="0"/>
              <a:t>(such as Google Translate or Microsoft Translator) or a content-area glossary to provide home language support</a:t>
            </a:r>
          </a:p>
          <a:p>
            <a:pPr>
              <a:buClrTx/>
              <a:buFont typeface="Wingdings" panose="05000000000000000000" pitchFamily="2" charset="2"/>
              <a:buChar char="Ø"/>
            </a:pPr>
            <a:r>
              <a:rPr lang="en-US" sz="2000" dirty="0"/>
              <a:t>Allowing the student to </a:t>
            </a:r>
            <a:r>
              <a:rPr lang="en-US" sz="2000" b="1" dirty="0">
                <a:solidFill>
                  <a:schemeClr val="accent2">
                    <a:lumMod val="75000"/>
                  </a:schemeClr>
                </a:solidFill>
              </a:rPr>
              <a:t>draw or illustrate </a:t>
            </a:r>
            <a:r>
              <a:rPr lang="en-US" sz="2000" dirty="0"/>
              <a:t>a concept if he/she does not yet have the English proficiency to provide a written response</a:t>
            </a:r>
          </a:p>
        </p:txBody>
      </p:sp>
      <p:sp>
        <p:nvSpPr>
          <p:cNvPr id="6" name="Slide Number Placeholder 5">
            <a:extLst>
              <a:ext uri="{FF2B5EF4-FFF2-40B4-BE49-F238E27FC236}">
                <a16:creationId xmlns:a16="http://schemas.microsoft.com/office/drawing/2014/main" id="{723460E0-7198-4293-8377-2006DC4C2B4E}"/>
              </a:ext>
            </a:extLst>
          </p:cNvPr>
          <p:cNvSpPr>
            <a:spLocks noGrp="1"/>
          </p:cNvSpPr>
          <p:nvPr>
            <p:ph type="sldNum" sz="quarter" idx="12"/>
          </p:nvPr>
        </p:nvSpPr>
        <p:spPr/>
        <p:txBody>
          <a:bodyPr/>
          <a:lstStyle/>
          <a:p>
            <a:fld id="{4AFE3D7D-B19D-4401-A701-AC6955DE58B9}" type="slidenum">
              <a:rPr lang="en-US" smtClean="0"/>
              <a:t>9</a:t>
            </a:fld>
            <a:endParaRPr lang="en-US"/>
          </a:p>
        </p:txBody>
      </p:sp>
    </p:spTree>
    <p:extLst>
      <p:ext uri="{BB962C8B-B14F-4D97-AF65-F5344CB8AC3E}">
        <p14:creationId xmlns:p14="http://schemas.microsoft.com/office/powerpoint/2010/main" val="284693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215</TotalTime>
  <Words>1245</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Belgium</vt:lpstr>
      <vt:lpstr>Calibri</vt:lpstr>
      <vt:lpstr>Elephant</vt:lpstr>
      <vt:lpstr>Times New Roman</vt:lpstr>
      <vt:lpstr>Trebuchet MS</vt:lpstr>
      <vt:lpstr>Wingdings</vt:lpstr>
      <vt:lpstr>Wingdings 3</vt:lpstr>
      <vt:lpstr>Facet</vt:lpstr>
      <vt:lpstr>Review of Assessments for ELLs</vt:lpstr>
      <vt:lpstr>PowerPoint Presentation</vt:lpstr>
      <vt:lpstr>A variety of assessments are available to K-12 educators.           Learning when and why to use assessment tools will make the difference in informing instruction and evaluating student progress.   </vt:lpstr>
      <vt:lpstr>Types of Assessments Specifically for ELLs</vt:lpstr>
      <vt:lpstr>Watch the 5-Minute Video to Learn More about LAS Links</vt:lpstr>
      <vt:lpstr>Use the Links Below to Explore the  Sample PRACTICE WIDA Access for ELLs Test Items and Format (choose the grade level(s) you currently serve):</vt:lpstr>
      <vt:lpstr>Formative Assessment</vt:lpstr>
      <vt:lpstr>Common Examples of Formative  Assessment</vt:lpstr>
      <vt:lpstr>Formative Assessment Adaptations for ELLs</vt:lpstr>
      <vt:lpstr>Summative Assessment</vt:lpstr>
      <vt:lpstr>Common Examples of Summative Assessment</vt:lpstr>
      <vt:lpstr>Florida Standards Assessment  (FSA)  Allowable Accommodations for ELLs</vt:lpstr>
      <vt:lpstr>2021-2022 FSA Accommodations for ELLs (Source: Florida Department of Education FSA Accommodations Guide. Retrieved from excerpt pp. 9-10 – FDOE https://fsassessments.org/-/media/project/client-portals/florida/pdf/manuals-and-user-guides/accommodations-guide.pdf</vt:lpstr>
      <vt:lpstr>2021-2022 FSA Accommodations for ELLs (Source: Florida Department of Education FSA Accommodations Guide. Retrieved from excerpt pp. 9-10 – FDOE https://fsassessments.org/-/media/project/client-portals/florida/pdf/manuals-and-user-guides/accommodations-guide.pdf</vt:lpstr>
      <vt:lpstr>2021-2022 FSA Accommodations for ELLs (Source: Florida Department of Education FSA Accommodations Guide. Retrieved from excerpt pp. 9-10 – FDOE https://fsassessments.org/-/media/project/client-portals/florida/pdf/manuals-and-user-guides/accommodations-guide.pdf</vt:lpstr>
      <vt:lpstr>2021-2022 FSA Accommodations for ELLs </vt:lpstr>
      <vt:lpstr>Common Goal = Supporting English Learners on the path to language acquisition and content-area achievement.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Tucker, Lisa</dc:creator>
  <cp:lastModifiedBy>Tucker, Lisa</cp:lastModifiedBy>
  <cp:revision>31</cp:revision>
  <dcterms:created xsi:type="dcterms:W3CDTF">2020-09-25T20:37:29Z</dcterms:created>
  <dcterms:modified xsi:type="dcterms:W3CDTF">2022-04-18T14:51:44Z</dcterms:modified>
</cp:coreProperties>
</file>